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3" r:id="rId2"/>
  </p:sldMasterIdLst>
  <p:notesMasterIdLst>
    <p:notesMasterId r:id="rId54"/>
  </p:notesMasterIdLst>
  <p:sldIdLst>
    <p:sldId id="394" r:id="rId3"/>
    <p:sldId id="632" r:id="rId4"/>
    <p:sldId id="25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2" r:id="rId15"/>
    <p:sldId id="400" r:id="rId16"/>
    <p:sldId id="396" r:id="rId17"/>
    <p:sldId id="397" r:id="rId18"/>
    <p:sldId id="398" r:id="rId19"/>
    <p:sldId id="399" r:id="rId20"/>
    <p:sldId id="517" r:id="rId21"/>
    <p:sldId id="313" r:id="rId22"/>
    <p:sldId id="314" r:id="rId23"/>
    <p:sldId id="316" r:id="rId24"/>
    <p:sldId id="315" r:id="rId25"/>
    <p:sldId id="317" r:id="rId26"/>
    <p:sldId id="390" r:id="rId27"/>
    <p:sldId id="391" r:id="rId28"/>
    <p:sldId id="392" r:id="rId29"/>
    <p:sldId id="393" r:id="rId30"/>
    <p:sldId id="375" r:id="rId31"/>
    <p:sldId id="319" r:id="rId32"/>
    <p:sldId id="320" r:id="rId33"/>
    <p:sldId id="346" r:id="rId34"/>
    <p:sldId id="347" r:id="rId35"/>
    <p:sldId id="349" r:id="rId36"/>
    <p:sldId id="351" r:id="rId37"/>
    <p:sldId id="348" r:id="rId38"/>
    <p:sldId id="350" r:id="rId39"/>
    <p:sldId id="352" r:id="rId40"/>
    <p:sldId id="353" r:id="rId41"/>
    <p:sldId id="354" r:id="rId42"/>
    <p:sldId id="355" r:id="rId43"/>
    <p:sldId id="357" r:id="rId44"/>
    <p:sldId id="356" r:id="rId45"/>
    <p:sldId id="377" r:id="rId46"/>
    <p:sldId id="358" r:id="rId47"/>
    <p:sldId id="359" r:id="rId48"/>
    <p:sldId id="360" r:id="rId49"/>
    <p:sldId id="361" r:id="rId50"/>
    <p:sldId id="362" r:id="rId51"/>
    <p:sldId id="516" r:id="rId52"/>
    <p:sldId id="518" r:id="rId53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135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0B0CACB-2089-4B43-A357-7C487CA33ADC}" type="datetimeFigureOut">
              <a:rPr lang="en-AU" smtClean="0"/>
              <a:t>19/03/2020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AA68271-3C47-432D-B0FF-83D8C8CA78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421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F6170D0D-AFAB-44BE-8CF5-FA954F7B7D7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763" indent="-309524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098" indent="-247620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337" indent="-247620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576" indent="-247620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23815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19054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714293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209532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altLang="en-US" sz="1200" i="1">
                <a:solidFill>
                  <a:srgbClr val="000000"/>
                </a:solidFill>
                <a:latin typeface="Times New Roman" panose="02020603050405020304" pitchFamily="18" charset="0"/>
              </a:rPr>
              <a:t>Contemporary Digital Radio Technologies 	Instructor Notes</a:t>
            </a:r>
            <a:endParaRPr lang="en-US" altLang="en-US" sz="1200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Rectangle 6">
            <a:extLst>
              <a:ext uri="{FF2B5EF4-FFF2-40B4-BE49-F238E27FC236}">
                <a16:creationId xmlns:a16="http://schemas.microsoft.com/office/drawing/2014/main" id="{D44F94E3-F286-4568-A883-C1A5FC400C5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763" indent="-309524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098" indent="-247620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337" indent="-247620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576" indent="-247620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23815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19054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714293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209532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altLang="en-US" sz="1200" i="1">
                <a:solidFill>
                  <a:srgbClr val="000000"/>
                </a:solidFill>
                <a:latin typeface="Times New Roman" panose="02020603050405020304" pitchFamily="18" charset="0"/>
                <a:cs typeface="Times New Roman" pitchFamily="18" charset="0"/>
              </a:rPr>
              <a:t>	</a:t>
            </a:r>
            <a:endParaRPr lang="en-US" altLang="en-US" sz="1200" i="1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75780" name="Rectangle 7">
            <a:extLst>
              <a:ext uri="{FF2B5EF4-FFF2-40B4-BE49-F238E27FC236}">
                <a16:creationId xmlns:a16="http://schemas.microsoft.com/office/drawing/2014/main" id="{9198DBB8-56FC-418A-AB81-67B46A73B5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763" indent="-309524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098" indent="-247620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337" indent="-247620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576" indent="-247620" defTabSz="108849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23815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19054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714293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209532" indent="-247620" defTabSz="108849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>
                <a:solidFill>
                  <a:srgbClr val="000000"/>
                </a:solidFill>
              </a:rPr>
              <a:t>		</a:t>
            </a:r>
            <a:fld id="{7EC0978A-74C0-46C5-B6D5-31EC46D69642}" type="slidenum">
              <a:rPr lang="en-US" altLang="en-US" sz="1400">
                <a:solidFill>
                  <a:srgbClr val="000000"/>
                </a:solidFill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75781" name="Rectangle 2">
            <a:extLst>
              <a:ext uri="{FF2B5EF4-FFF2-40B4-BE49-F238E27FC236}">
                <a16:creationId xmlns:a16="http://schemas.microsoft.com/office/drawing/2014/main" id="{683FA5AB-D9E5-4B80-B6E4-15588C477D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14388" y="858838"/>
            <a:ext cx="5726112" cy="4295775"/>
          </a:xfrm>
          <a:ln/>
        </p:spPr>
      </p:sp>
      <p:sp>
        <p:nvSpPr>
          <p:cNvPr id="75782" name="Rectangle 3">
            <a:extLst>
              <a:ext uri="{FF2B5EF4-FFF2-40B4-BE49-F238E27FC236}">
                <a16:creationId xmlns:a16="http://schemas.microsoft.com/office/drawing/2014/main" id="{DC596CAF-E59A-4581-9133-8A1C30543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22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41863" y="428369"/>
            <a:ext cx="3978275" cy="408230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41862" y="4801017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444" y="428369"/>
            <a:ext cx="3978275" cy="408230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19443" y="4801017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56691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706292" y="421960"/>
            <a:ext cx="2013845" cy="4978975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444" y="428369"/>
            <a:ext cx="5907023" cy="4972566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78631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6156C479-62BC-4C46-B386-6C2D633781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6408CDF5-9EB3-481C-BA4C-6493699241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90EC6B91-3DD3-4060-B4D5-D583AAB9A46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819E7A72-64A4-48E6-AB64-C6B09EB55C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F5D8B86-9FF4-4446-B0B1-893F91EA8B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4A94403-F2AF-44FD-810B-D1B04F501F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CBD44E0-F246-4D05-A978-812E8D97FF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/>
            </a:lvl1pPr>
          </a:lstStyle>
          <a:p>
            <a:fld id="{D6723B4B-6A10-4D8F-A1E9-9425C0C15F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8499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694FE2-B6CA-498F-BA2A-9B24F1FA8C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6B9AC5-3FCB-4F80-95A5-E2A4BF9A89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EEB0C35-3EC4-4C12-9BDD-C16085C1AD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F4ED18-00D6-4862-B2D1-E4BD2AA51B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89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BAF9DF-5886-46CB-8523-6C48BEA920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35E9A0F-C86A-43C5-BBC5-7571C98E7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618BCF-94C5-4FE7-89C8-8DFF9AAFA0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5830A-4A36-4EFD-BE73-E5ACC5D194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3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4E330-3DD5-43E5-BC89-5C1A59817F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62C1B6-88A8-4AF1-9026-4E0CC4A53C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217B91-E893-434C-908E-990AFD253D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6C95A-BFAD-4430-95F6-59058E3712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7250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818C34C-0E49-4D0D-9802-1E1689E452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C1FA76-53B8-444F-93E4-875CB613C4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1DFE84-4419-490F-B608-6490D7AA4E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DE487C-38D2-424B-B334-814C660E90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069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AA9A533-8DDD-4BF5-B7E2-8DC7E344C7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655080D-5E99-4CCE-9B66-70546E554B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29ADBB-5C84-4864-B58C-9BFEE73267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AA2E25-17EE-45C5-BF6F-0A21534200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126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6EE008C-0D80-468E-91AE-CE4BFEA34E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17B476-54B5-4E78-BB52-662D36E1C5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749DC74-1904-48FA-980F-0585BF2F26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2C01A8-A4BF-4C47-B385-27B3C3E3E3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217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35D81-F584-4FA6-A590-04452FD14C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F2E1F-E5B4-4B09-B655-4E02619D0B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D02695-AF0C-49BC-983D-00593ADC5A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BAA72F-BE17-4895-B312-FE3C522AFE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364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fema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525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5163-CB58-4FEC-BBDD-53142BD357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0D258A-07B6-4631-AC57-F8A4C98719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AFE248-262A-4F64-9AAE-C47430BEF2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D31B2-3A5E-49B1-BAC7-1B029F11E3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979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A7568D-259A-4F9D-806E-E51E74FC5D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505996-FACA-4409-B1E1-3373BBAAF5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C1D3B76-C6CD-4336-B516-89A54DFD93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127269-CE5A-4EB6-8F6D-E16D226857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332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4107AC5-D275-48C6-A6F6-E7DE3C0F02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DF25DF-FC94-4019-BDCC-5C7840E05D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71F52D-642A-4AC1-84D9-A0B0B3B8C7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BBC528-B2F1-487B-AFE8-5300FAD91C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077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387C74B-A904-4429-9C61-D590D14ADA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D5F00F4-2195-4EE4-902F-E3C2193CB4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5ADA0B7-841A-45CC-B4E3-E2015D6D57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BE8208-0D98-4CCD-BDF7-1A85D55DED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08287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50E948-D1F8-470F-8EF2-AF3CCC2123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DC99F6-C6BB-44D7-BF71-A80F54D3B5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03EAE1-975D-4B21-BDEC-8FEE915682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91E210-C96B-45E5-95AB-8D8F2270B4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172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467EE-5BBF-435F-8B9B-7E0AED93C5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20C0C1-B6B7-45C2-B5A2-19482532DB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57A171-238F-4F8A-9C51-6AA0BBC4D2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9925B6-B0F2-48CF-94B8-6503F666BE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9734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A45180-AE3A-474E-B665-70E0F13688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888F1AC-32C4-493E-B19A-BA7937F3BE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1D66B4D-D8C1-44E3-BA3E-9DD333EA6B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B85CA-0BF2-4AA3-871F-F87BA638A4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90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fema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73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textur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1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textur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926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textur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80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229600" cy="5021090"/>
          </a:xfrm>
          <a:prstGeom prst="rect">
            <a:avLst/>
          </a:prstGeom>
        </p:spPr>
        <p:txBody>
          <a:bodyPr vert="horz"/>
          <a:lstStyle>
            <a:lvl1pPr>
              <a:lnSpc>
                <a:spcPts val="3800"/>
              </a:lnSpc>
              <a:spcBef>
                <a:spcPts val="2200"/>
              </a:spcBef>
              <a:spcAft>
                <a:spcPts val="2200"/>
              </a:spcAft>
              <a:defRPr sz="30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2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229600" cy="51714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91237"/>
            <a:ext cx="8229600" cy="4437567"/>
          </a:xfrm>
          <a:prstGeom prst="rect">
            <a:avLst/>
          </a:prstGeom>
        </p:spPr>
        <p:txBody>
          <a:bodyPr vert="horz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36575" indent="-176213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  <a:defRPr sz="1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8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6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41863" y="428369"/>
            <a:ext cx="3978275" cy="428409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41862" y="4939386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4001911" cy="978441"/>
          </a:xfrm>
          <a:prstGeom prst="rect">
            <a:avLst/>
          </a:prstGeom>
        </p:spPr>
        <p:txBody>
          <a:bodyPr vert="horz"/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18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38086"/>
            <a:ext cx="4001911" cy="3990718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59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37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8" r:id="rId2"/>
    <p:sldLayoutId id="2147483722" r:id="rId3"/>
    <p:sldLayoutId id="2147483719" r:id="rId4"/>
    <p:sldLayoutId id="2147483720" r:id="rId5"/>
    <p:sldLayoutId id="2147483721" r:id="rId6"/>
    <p:sldLayoutId id="2147483717" r:id="rId7"/>
    <p:sldLayoutId id="2147483712" r:id="rId8"/>
    <p:sldLayoutId id="2147483714" r:id="rId9"/>
    <p:sldLayoutId id="2147483715" r:id="rId10"/>
    <p:sldLayoutId id="2147483716" r:id="rId11"/>
  </p:sldLayoutIdLst>
  <p:txStyles>
    <p:titleStyle>
      <a:lvl1pPr algn="l" defTabSz="457200" rtl="0" eaLnBrk="1" latinLnBrk="0" hangingPunct="1">
        <a:spcBef>
          <a:spcPts val="20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4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E21E9E8-A407-4AA3-8580-99CCF6E6C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EE2AD0C-9F82-4BDE-9212-326A932D0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DC82746-2374-4F16-ADCF-C6CDBCABA8D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  <a:sym typeface="Symbol" pitchFamily="18" charset="2"/>
              </a:defRPr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FC665B3-D4B7-45CD-9967-8169AD25954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226E536-F574-4ED0-9E49-0FA52E9A96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1">
                <a:latin typeface="Times New Roman" panose="02020603050405020304" pitchFamily="18" charset="0"/>
              </a:defRPr>
            </a:lvl1pPr>
          </a:lstStyle>
          <a:p>
            <a:fld id="{C64D27FF-5464-4553-AD40-C28CFAB88D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14">
            <a:extLst>
              <a:ext uri="{FF2B5EF4-FFF2-40B4-BE49-F238E27FC236}">
                <a16:creationId xmlns:a16="http://schemas.microsoft.com/office/drawing/2014/main" id="{4B636CD2-B02F-4F20-8B92-0718F3BBBC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32" name="Rectangle 15">
            <a:extLst>
              <a:ext uri="{FF2B5EF4-FFF2-40B4-BE49-F238E27FC236}">
                <a16:creationId xmlns:a16="http://schemas.microsoft.com/office/drawing/2014/main" id="{87B7E680-EDD6-43BC-BFA1-FFFF8C7365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41" name="Rectangle 17">
            <a:extLst>
              <a:ext uri="{FF2B5EF4-FFF2-40B4-BE49-F238E27FC236}">
                <a16:creationId xmlns:a16="http://schemas.microsoft.com/office/drawing/2014/main" id="{2E8AA955-8F31-4D1C-96FD-A90694F2AD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1034" name="Picture 18">
            <a:extLst>
              <a:ext uri="{FF2B5EF4-FFF2-40B4-BE49-F238E27FC236}">
                <a16:creationId xmlns:a16="http://schemas.microsoft.com/office/drawing/2014/main" id="{64E38CDC-678E-4BE3-9ADD-599B77677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77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7319066" cy="1500968"/>
          </a:xfrm>
        </p:spPr>
        <p:txBody>
          <a:bodyPr>
            <a:normAutofit/>
          </a:bodyPr>
          <a:lstStyle/>
          <a:p>
            <a:r>
              <a:rPr lang="en-AU" dirty="0"/>
              <a:t>Week 2A – Introduction to </a:t>
            </a:r>
            <a:r>
              <a:rPr lang="en-AU" dirty="0" err="1"/>
              <a:t>LabVIEW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7936952" cy="1241425"/>
          </a:xfrm>
        </p:spPr>
        <p:txBody>
          <a:bodyPr/>
          <a:lstStyle/>
          <a:p>
            <a:r>
              <a:rPr lang="en-AU" sz="2000" dirty="0"/>
              <a:t>Advanced Mechatronics System Design – MANU2451</a:t>
            </a:r>
          </a:p>
          <a:p>
            <a:endParaRPr lang="en-AU" dirty="0"/>
          </a:p>
          <a:p>
            <a:r>
              <a:rPr lang="en-AU" dirty="0"/>
              <a:t>Dr Chow Yin LAI</a:t>
            </a:r>
          </a:p>
          <a:p>
            <a:r>
              <a:rPr lang="en-AU" dirty="0">
                <a:highlight>
                  <a:srgbClr val="0000FF"/>
                </a:highlight>
              </a:rPr>
              <a:t>Edited by Dr Milan Simic</a:t>
            </a:r>
            <a:br>
              <a:rPr lang="en-AU" dirty="0"/>
            </a:br>
            <a:r>
              <a:rPr lang="en-AU" dirty="0"/>
              <a:t>School of Engineering</a:t>
            </a:r>
            <a:br>
              <a:rPr lang="en-AU" dirty="0"/>
            </a:br>
            <a:r>
              <a:rPr lang="en-AU" dirty="0"/>
              <a:t>RMIT University, Victoria, Australia</a:t>
            </a:r>
            <a:br>
              <a:rPr lang="en-AU" dirty="0"/>
            </a:br>
            <a:r>
              <a:rPr lang="en-AU" dirty="0">
                <a:highlight>
                  <a:srgbClr val="0000FF"/>
                </a:highlight>
              </a:rPr>
              <a:t>Email: milan.simic@rmit.edu.au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270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Shift Registers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You can create the shift register by right click on the loop </a:t>
            </a:r>
            <a:r>
              <a:rPr lang="en-AU" dirty="0">
                <a:sym typeface="Wingdings" pitchFamily="2" charset="2"/>
              </a:rPr>
              <a:t> Pop-up  Add Shift Register.</a:t>
            </a:r>
          </a:p>
          <a:p>
            <a:r>
              <a:rPr lang="en-AU" dirty="0">
                <a:sym typeface="Wingdings" pitchFamily="2" charset="2"/>
              </a:rPr>
              <a:t>Or, if you already have a output tunnel, you can pop up the tunnel  Replace with Shift Registers.</a:t>
            </a:r>
          </a:p>
          <a:p>
            <a:r>
              <a:rPr lang="en-AU" dirty="0">
                <a:sym typeface="Wingdings" pitchFamily="2" charset="2"/>
              </a:rPr>
              <a:t>In the previous example, you only hold the previous value once.</a:t>
            </a:r>
          </a:p>
          <a:p>
            <a:r>
              <a:rPr lang="en-AU" dirty="0">
                <a:sym typeface="Wingdings" pitchFamily="2" charset="2"/>
              </a:rPr>
              <a:t>You can also hold values from more of previous iterations:</a:t>
            </a:r>
          </a:p>
          <a:p>
            <a:pPr lvl="1"/>
            <a:r>
              <a:rPr lang="en-AU" dirty="0">
                <a:sym typeface="Wingdings" pitchFamily="2" charset="2"/>
              </a:rPr>
              <a:t>Pop-up the </a:t>
            </a:r>
            <a:r>
              <a:rPr lang="en-AU" u="sng" dirty="0">
                <a:sym typeface="Wingdings" pitchFamily="2" charset="2"/>
              </a:rPr>
              <a:t>left</a:t>
            </a:r>
            <a:r>
              <a:rPr lang="en-AU" dirty="0">
                <a:sym typeface="Wingdings" pitchFamily="2" charset="2"/>
              </a:rPr>
              <a:t> terminal  Add elements</a:t>
            </a:r>
            <a:endParaRPr lang="en-AU" dirty="0"/>
          </a:p>
          <a:p>
            <a:endParaRPr lang="en-A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1247" y="3959463"/>
            <a:ext cx="3195962" cy="198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357" y="4312398"/>
            <a:ext cx="1828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73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Shift Registers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Do not be confused by “Add Elements” and “Add Shift Registers”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1793289"/>
            <a:ext cx="3195962" cy="198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38" y="3952875"/>
            <a:ext cx="1828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0878" y="1764252"/>
            <a:ext cx="3169328" cy="201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553" y="3924299"/>
            <a:ext cx="1238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49911" y="4722920"/>
            <a:ext cx="2703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The element holds values of a few previous loops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6955" y="4705474"/>
            <a:ext cx="2703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The two shift registers hold two values from the same previous loop</a:t>
            </a:r>
          </a:p>
        </p:txBody>
      </p:sp>
    </p:spTree>
    <p:extLst>
      <p:ext uri="{BB962C8B-B14F-4D97-AF65-F5344CB8AC3E}">
        <p14:creationId xmlns:p14="http://schemas.microsoft.com/office/powerpoint/2010/main" val="123506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Shift Registers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Important! You should always initialize your shift registers.</a:t>
            </a:r>
          </a:p>
          <a:p>
            <a:pPr lvl="1"/>
            <a:r>
              <a:rPr lang="en-AU" dirty="0"/>
              <a:t>To avoid unforeseen behaviour.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8367" y="2058867"/>
            <a:ext cx="2317072" cy="143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84121" y="2164343"/>
            <a:ext cx="83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tx2"/>
                </a:solidFill>
              </a:rPr>
              <a:t>0 (initial value)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33314" y="2553620"/>
            <a:ext cx="383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58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If.. Then.. Else..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If you need to make a simple decision between true choices:</a:t>
            </a:r>
          </a:p>
          <a:p>
            <a:pPr lvl="1"/>
            <a:r>
              <a:rPr lang="en-AU" dirty="0"/>
              <a:t>(Block Diagram) </a:t>
            </a:r>
            <a:r>
              <a:rPr lang="en-AU" dirty="0">
                <a:sym typeface="Wingdings" pitchFamily="2" charset="2"/>
              </a:rPr>
              <a:t> Pop up  Comparisons  Select</a:t>
            </a:r>
          </a:p>
          <a:p>
            <a:pPr lvl="1"/>
            <a:r>
              <a:rPr lang="en-AU" dirty="0">
                <a:sym typeface="Wingdings" pitchFamily="2" charset="2"/>
              </a:rPr>
              <a:t>There are three input terminals:</a:t>
            </a:r>
          </a:p>
          <a:p>
            <a:pPr lvl="2"/>
            <a:r>
              <a:rPr lang="en-AU" dirty="0">
                <a:sym typeface="Wingdings" pitchFamily="2" charset="2"/>
              </a:rPr>
              <a:t>Top: Pass through this signal to the output, if condition is true</a:t>
            </a:r>
          </a:p>
          <a:p>
            <a:pPr lvl="2"/>
            <a:r>
              <a:rPr lang="en-AU" dirty="0">
                <a:sym typeface="Wingdings" pitchFamily="2" charset="2"/>
              </a:rPr>
              <a:t>Middle: The condition</a:t>
            </a:r>
          </a:p>
          <a:p>
            <a:pPr lvl="2"/>
            <a:r>
              <a:rPr lang="en-AU" dirty="0">
                <a:sym typeface="Wingdings" pitchFamily="2" charset="2"/>
              </a:rPr>
              <a:t>Bottom: Pass through this signal to the output, if condition if false</a:t>
            </a:r>
          </a:p>
          <a:p>
            <a:pPr lvl="1"/>
            <a:r>
              <a:rPr lang="en-AU" dirty="0"/>
              <a:t>E.g. </a:t>
            </a:r>
          </a:p>
          <a:p>
            <a:pPr lvl="2"/>
            <a:r>
              <a:rPr lang="en-AU" dirty="0"/>
              <a:t>If number is positive (or zero), calculate square root.</a:t>
            </a:r>
          </a:p>
          <a:p>
            <a:pPr lvl="2"/>
            <a:r>
              <a:rPr lang="en-AU" dirty="0"/>
              <a:t>If number is negative, output -99999.</a:t>
            </a:r>
          </a:p>
          <a:p>
            <a:endParaRPr lang="en-A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861" y="1562794"/>
            <a:ext cx="4572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855" y="4758237"/>
            <a:ext cx="28670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99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Create a counter using the shift register.</a:t>
            </a:r>
          </a:p>
          <a:p>
            <a:r>
              <a:rPr lang="en-AU" dirty="0"/>
              <a:t>When user clicks on a “reset” button (i.e. Boolean value jumps from 0 to 1 or vice versa), we want to reset the counter to start from zero.</a:t>
            </a:r>
          </a:p>
          <a:p>
            <a:r>
              <a:rPr lang="en-AU" dirty="0"/>
              <a:t>Hint: Also use shift register to detect the change in state of reset button.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AU" dirty="0"/>
              <a:t>You will then use the If.. Then.. Else for actions when there is a state change and otherwise.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960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Logic Gates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b="1" i="1" dirty="0"/>
              <a:t>Combinational logic devices</a:t>
            </a:r>
            <a:r>
              <a:rPr lang="en-AU" b="1" dirty="0"/>
              <a:t>:</a:t>
            </a:r>
            <a:r>
              <a:rPr lang="en-AU" dirty="0"/>
              <a:t> Digital systems that convert binary inputs into binary outputs based on the rules of mathematical logic</a:t>
            </a:r>
          </a:p>
          <a:p>
            <a:r>
              <a:rPr lang="en-AU" b="1" dirty="0"/>
              <a:t>Logic gates:</a:t>
            </a:r>
            <a:r>
              <a:rPr lang="en-AU" dirty="0"/>
              <a:t> Components responsible for basic operations in  combinational logic devices.</a:t>
            </a:r>
          </a:p>
          <a:p>
            <a:endParaRPr lang="en-AU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185" y="2854326"/>
            <a:ext cx="78708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198" y="3444876"/>
            <a:ext cx="7532687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013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Logic Gates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723999"/>
            <a:ext cx="787082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2447899"/>
            <a:ext cx="7578725" cy="238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194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Logic Gates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 b="27032"/>
          <a:stretch>
            <a:fillRect/>
          </a:stretch>
        </p:blipFill>
        <p:spPr bwMode="auto">
          <a:xfrm>
            <a:off x="457200" y="1792680"/>
            <a:ext cx="7569200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031515"/>
            <a:ext cx="787082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4358936"/>
            <a:ext cx="8570890" cy="1218352"/>
          </a:xfrm>
        </p:spPr>
        <p:txBody>
          <a:bodyPr/>
          <a:lstStyle/>
          <a:p>
            <a:r>
              <a:rPr lang="en-AU" dirty="0"/>
              <a:t>Algebraic symbols: </a:t>
            </a:r>
          </a:p>
          <a:p>
            <a:pPr lvl="1"/>
            <a:r>
              <a:rPr lang="en-AU" dirty="0"/>
              <a:t>plus (+) for logic OR</a:t>
            </a:r>
          </a:p>
          <a:p>
            <a:pPr lvl="1"/>
            <a:r>
              <a:rPr lang="en-AU" dirty="0"/>
              <a:t>dot (·) for the logic AND</a:t>
            </a:r>
          </a:p>
          <a:p>
            <a:pPr lvl="1"/>
            <a:r>
              <a:rPr lang="en-AU" dirty="0"/>
              <a:t>an </a:t>
            </a:r>
            <a:r>
              <a:rPr lang="en-AU" dirty="0" err="1"/>
              <a:t>overbar</a:t>
            </a:r>
            <a:r>
              <a:rPr lang="en-AU" dirty="0"/>
              <a:t> or prime for logic NOT</a:t>
            </a:r>
            <a:r>
              <a:rPr lang="en-AU" b="1" dirty="0"/>
              <a:t>, </a:t>
            </a:r>
            <a:r>
              <a:rPr lang="en-AU" dirty="0"/>
              <a:t>denoting inversion.</a:t>
            </a:r>
          </a:p>
        </p:txBody>
      </p:sp>
    </p:spTree>
    <p:extLst>
      <p:ext uri="{BB962C8B-B14F-4D97-AF65-F5344CB8AC3E}">
        <p14:creationId xmlns:p14="http://schemas.microsoft.com/office/powerpoint/2010/main" val="21182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Combinational Logic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3682" y="2254928"/>
            <a:ext cx="0" cy="236146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83076" y="2254928"/>
            <a:ext cx="0" cy="236146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80225" y="2254928"/>
            <a:ext cx="0" cy="236146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3682" y="2601157"/>
            <a:ext cx="1864310" cy="0"/>
          </a:xfrm>
          <a:prstGeom prst="line">
            <a:avLst/>
          </a:prstGeom>
          <a:ln w="12700">
            <a:solidFill>
              <a:schemeClr val="tx2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83076" y="2858602"/>
            <a:ext cx="1368000" cy="0"/>
          </a:xfrm>
          <a:prstGeom prst="line">
            <a:avLst/>
          </a:prstGeom>
          <a:ln w="12700">
            <a:solidFill>
              <a:schemeClr val="tx2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80225" y="3524435"/>
            <a:ext cx="2052000" cy="0"/>
          </a:xfrm>
          <a:prstGeom prst="line">
            <a:avLst/>
          </a:prstGeom>
          <a:ln w="12700">
            <a:solidFill>
              <a:schemeClr val="tx2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80225" y="4456591"/>
            <a:ext cx="504000" cy="0"/>
          </a:xfrm>
          <a:prstGeom prst="line">
            <a:avLst/>
          </a:prstGeom>
          <a:ln w="12700">
            <a:solidFill>
              <a:schemeClr val="tx2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459114" y="2485747"/>
            <a:ext cx="0" cy="504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467992" y="2483720"/>
            <a:ext cx="3107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467992" y="2989747"/>
            <a:ext cx="3107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2526711" y="2483720"/>
            <a:ext cx="504000" cy="504000"/>
          </a:xfrm>
          <a:prstGeom prst="arc">
            <a:avLst>
              <a:gd name="adj1" fmla="val 16200000"/>
              <a:gd name="adj2" fmla="val 5290318"/>
            </a:avLst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30711" y="2735720"/>
            <a:ext cx="151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00148" y="2737747"/>
            <a:ext cx="0" cy="502603"/>
          </a:xfrm>
          <a:prstGeom prst="line">
            <a:avLst/>
          </a:prstGeom>
          <a:ln w="12700">
            <a:solidFill>
              <a:schemeClr val="tx2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00148" y="3240350"/>
            <a:ext cx="324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44248" y="3470679"/>
            <a:ext cx="108000" cy="108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c 23"/>
          <p:cNvSpPr/>
          <p:nvPr/>
        </p:nvSpPr>
        <p:spPr>
          <a:xfrm>
            <a:off x="3285574" y="3148146"/>
            <a:ext cx="504000" cy="504000"/>
          </a:xfrm>
          <a:prstGeom prst="arc">
            <a:avLst>
              <a:gd name="adj1" fmla="val 16200000"/>
              <a:gd name="adj2" fmla="val 5290318"/>
            </a:avLst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c 25"/>
          <p:cNvSpPr/>
          <p:nvPr/>
        </p:nvSpPr>
        <p:spPr>
          <a:xfrm>
            <a:off x="3003273" y="3151573"/>
            <a:ext cx="1117750" cy="745723"/>
          </a:xfrm>
          <a:prstGeom prst="arc">
            <a:avLst>
              <a:gd name="adj1" fmla="val 16200000"/>
              <a:gd name="adj2" fmla="val 20849960"/>
            </a:avLst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Arc 26"/>
          <p:cNvSpPr/>
          <p:nvPr/>
        </p:nvSpPr>
        <p:spPr>
          <a:xfrm flipV="1">
            <a:off x="3003273" y="2915824"/>
            <a:ext cx="1117750" cy="745200"/>
          </a:xfrm>
          <a:prstGeom prst="arc">
            <a:avLst>
              <a:gd name="adj1" fmla="val 16200000"/>
              <a:gd name="adj2" fmla="val 20849960"/>
            </a:avLst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Connector 27"/>
          <p:cNvCxnSpPr/>
          <p:nvPr/>
        </p:nvCxnSpPr>
        <p:spPr>
          <a:xfrm>
            <a:off x="4103267" y="3400146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49426" y="4100608"/>
            <a:ext cx="0" cy="504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558304" y="4098581"/>
            <a:ext cx="3107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3558304" y="4604608"/>
            <a:ext cx="3107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Arc 31"/>
          <p:cNvSpPr/>
          <p:nvPr/>
        </p:nvSpPr>
        <p:spPr>
          <a:xfrm>
            <a:off x="3617023" y="4098581"/>
            <a:ext cx="504000" cy="504000"/>
          </a:xfrm>
          <a:prstGeom prst="arc">
            <a:avLst>
              <a:gd name="adj1" fmla="val 16200000"/>
              <a:gd name="adj2" fmla="val 5290318"/>
            </a:avLst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Connector 32"/>
          <p:cNvCxnSpPr/>
          <p:nvPr/>
        </p:nvCxnSpPr>
        <p:spPr>
          <a:xfrm>
            <a:off x="4265267" y="3409722"/>
            <a:ext cx="0" cy="502603"/>
          </a:xfrm>
          <a:prstGeom prst="line">
            <a:avLst/>
          </a:prstGeom>
          <a:ln w="12700">
            <a:solidFill>
              <a:schemeClr val="tx2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20392" y="3906175"/>
            <a:ext cx="1044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220392" y="3912325"/>
            <a:ext cx="0" cy="324000"/>
          </a:xfrm>
          <a:prstGeom prst="line">
            <a:avLst/>
          </a:prstGeom>
          <a:ln w="12700">
            <a:solidFill>
              <a:schemeClr val="tx2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20392" y="4236325"/>
            <a:ext cx="324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5400000">
            <a:off x="2084224" y="4146711"/>
            <a:ext cx="614587" cy="619760"/>
          </a:xfrm>
          <a:prstGeom prst="triangl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/>
          <p:cNvSpPr/>
          <p:nvPr/>
        </p:nvSpPr>
        <p:spPr>
          <a:xfrm>
            <a:off x="2701398" y="4402591"/>
            <a:ext cx="108000" cy="108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0" name="Straight Connector 39"/>
          <p:cNvCxnSpPr/>
          <p:nvPr/>
        </p:nvCxnSpPr>
        <p:spPr>
          <a:xfrm>
            <a:off x="2825023" y="4456591"/>
            <a:ext cx="72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121023" y="4294591"/>
            <a:ext cx="108000" cy="1080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2" name="Straight Connector 41"/>
          <p:cNvCxnSpPr/>
          <p:nvPr/>
        </p:nvCxnSpPr>
        <p:spPr>
          <a:xfrm>
            <a:off x="4229023" y="4352608"/>
            <a:ext cx="324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1935332"/>
            <a:ext cx="137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     B      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53024" y="2564247"/>
            <a:ext cx="35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88534" y="3209347"/>
            <a:ext cx="35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88534" y="4217925"/>
            <a:ext cx="35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</a:t>
            </a: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496339"/>
              </p:ext>
            </p:extLst>
          </p:nvPr>
        </p:nvGraphicFramePr>
        <p:xfrm>
          <a:off x="5166804" y="1509203"/>
          <a:ext cx="3519996" cy="333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6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6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8636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48" name="Straight Connector 47"/>
          <p:cNvCxnSpPr/>
          <p:nvPr/>
        </p:nvCxnSpPr>
        <p:spPr>
          <a:xfrm>
            <a:off x="6889072" y="1509203"/>
            <a:ext cx="0" cy="3312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548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Continuing from the previous example where you created a shift register and “reset” function</a:t>
            </a:r>
          </a:p>
          <a:p>
            <a:r>
              <a:rPr lang="en-AU" dirty="0"/>
              <a:t>Now, the reset will only happen if:</a:t>
            </a:r>
          </a:p>
          <a:p>
            <a:pPr lvl="1"/>
            <a:r>
              <a:rPr lang="en-AU" dirty="0"/>
              <a:t>The counter value is more than 50;</a:t>
            </a:r>
          </a:p>
          <a:p>
            <a:pPr lvl="1"/>
            <a:endParaRPr lang="en-AU" dirty="0"/>
          </a:p>
          <a:p>
            <a:r>
              <a:rPr lang="en-AU" dirty="0"/>
              <a:t>Or, the reset will also happen automatically if the counter reaches 200;</a:t>
            </a:r>
          </a:p>
          <a:p>
            <a:pPr lvl="1"/>
            <a:r>
              <a:rPr lang="en-AU" dirty="0"/>
              <a:t>Reset button does not need to be pressed.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5386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Teaching Schedule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70588" y="1003374"/>
          <a:ext cx="7871521" cy="5684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9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8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3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Class Activity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Class Activity During or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Introduction to the Course / Introduction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to </a:t>
                      </a:r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Introduction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to </a:t>
                      </a:r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/ Data Acquisition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 / Introduction to </a:t>
                      </a:r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Solidworks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/ Safety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Design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Sensors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myRIO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Programming for Sensor Signal Reading / Gripper Design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Sensors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myRIO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Programming for Sensor Signal Reading 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Actuators 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3D Printing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LabVIEW Assessment.</a:t>
                      </a:r>
                    </a:p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DC Motors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Design report submission </a:t>
                      </a:r>
                    </a:p>
                    <a:p>
                      <a:endParaRPr lang="en-AU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DC Motors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AU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Simulink Simulation /  </a:t>
                      </a:r>
                      <a:r>
                        <a:rPr lang="en-AU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myRIO</a:t>
                      </a: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Programming for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Actuators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II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 / Assemble Gripper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Modeling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and System 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 /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Test Gripper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Artificial Intelligence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Matlab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Simulation / Finalize Gripper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0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 Demonstration 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/ Submission of Report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Artificial Intelligent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Revision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8F4FB8-F788-4FCC-B5E0-4CDE96538896}"/>
              </a:ext>
            </a:extLst>
          </p:cNvPr>
          <p:cNvSpPr/>
          <p:nvPr/>
        </p:nvSpPr>
        <p:spPr>
          <a:xfrm>
            <a:off x="345685" y="1785966"/>
            <a:ext cx="8521329" cy="546409"/>
          </a:xfrm>
          <a:prstGeom prst="roundRect">
            <a:avLst/>
          </a:prstGeom>
          <a:noFill/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923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The If… Then… Else… is useful if you only have simple decisions to make.</a:t>
            </a:r>
          </a:p>
          <a:p>
            <a:r>
              <a:rPr lang="en-AU" dirty="0"/>
              <a:t>However, if you have lots of options, the Case Structure will be more handy.</a:t>
            </a:r>
          </a:p>
          <a:p>
            <a:r>
              <a:rPr lang="en-AU" dirty="0"/>
              <a:t>The options can be:</a:t>
            </a:r>
          </a:p>
          <a:p>
            <a:pPr lvl="1"/>
            <a:r>
              <a:rPr lang="en-AU" dirty="0"/>
              <a:t>Boolean: Just true or false – similar to If… Then… Else</a:t>
            </a:r>
          </a:p>
          <a:p>
            <a:pPr lvl="1"/>
            <a:r>
              <a:rPr lang="en-AU" dirty="0"/>
              <a:t>Numeric: 1, 2, 3, 4, …</a:t>
            </a:r>
          </a:p>
          <a:p>
            <a:pPr lvl="2"/>
            <a:r>
              <a:rPr lang="en-AU" dirty="0"/>
              <a:t>E.g. What do you want to have for lunch? 1 – Pizza, 2 – Curry, 3 – MacDonald’s, 4 – Ramen, …</a:t>
            </a:r>
          </a:p>
          <a:p>
            <a:pPr lvl="1"/>
            <a:r>
              <a:rPr lang="en-AU" dirty="0"/>
              <a:t>String: Jeff, Stephanie, John, Lisa, …</a:t>
            </a:r>
          </a:p>
          <a:p>
            <a:pPr lvl="2"/>
            <a:r>
              <a:rPr lang="en-AU" dirty="0"/>
              <a:t>E.g. What is the height of: Jeff / Stephanie / John / Lisa / …</a:t>
            </a:r>
          </a:p>
        </p:txBody>
      </p:sp>
    </p:spTree>
    <p:extLst>
      <p:ext uri="{BB962C8B-B14F-4D97-AF65-F5344CB8AC3E}">
        <p14:creationId xmlns:p14="http://schemas.microsoft.com/office/powerpoint/2010/main" val="164122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Found under Block Diagram </a:t>
            </a:r>
            <a:r>
              <a:rPr lang="en-AU" dirty="0">
                <a:sym typeface="Wingdings" pitchFamily="2" charset="2"/>
              </a:rPr>
              <a:t> Structures  Case Structures</a:t>
            </a:r>
          </a:p>
          <a:p>
            <a:r>
              <a:rPr lang="en-AU" dirty="0">
                <a:sym typeface="Wingdings" pitchFamily="2" charset="2"/>
              </a:rPr>
              <a:t>By default, the choice is Boolean. You can click on the downwards triangle beside the True to select False.</a:t>
            </a:r>
          </a:p>
          <a:p>
            <a:endParaRPr lang="en-AU" dirty="0">
              <a:sym typeface="Wingdings" pitchFamily="2" charset="2"/>
            </a:endParaRPr>
          </a:p>
          <a:p>
            <a:endParaRPr lang="en-AU" dirty="0">
              <a:sym typeface="Wingdings" pitchFamily="2" charset="2"/>
            </a:endParaRPr>
          </a:p>
          <a:p>
            <a:endParaRPr lang="en-AU" dirty="0">
              <a:sym typeface="Wingdings" pitchFamily="2" charset="2"/>
            </a:endParaRPr>
          </a:p>
          <a:p>
            <a:endParaRPr lang="en-AU" dirty="0">
              <a:sym typeface="Wingdings" pitchFamily="2" charset="2"/>
            </a:endParaRPr>
          </a:p>
          <a:p>
            <a:endParaRPr lang="en-AU" dirty="0">
              <a:sym typeface="Wingdings" pitchFamily="2" charset="2"/>
            </a:endParaRPr>
          </a:p>
          <a:p>
            <a:endParaRPr lang="en-AU" dirty="0">
              <a:sym typeface="Wingdings" pitchFamily="2" charset="2"/>
            </a:endParaRPr>
          </a:p>
          <a:p>
            <a:endParaRPr lang="en-AU" dirty="0">
              <a:sym typeface="Wingdings" pitchFamily="2" charset="2"/>
            </a:endParaRPr>
          </a:p>
          <a:p>
            <a:r>
              <a:rPr lang="en-AU" dirty="0">
                <a:sym typeface="Wingdings" pitchFamily="2" charset="2"/>
              </a:rPr>
              <a:t>The green “?” on the left is the user-given choice.</a:t>
            </a:r>
          </a:p>
          <a:p>
            <a:r>
              <a:rPr lang="en-AU" dirty="0">
                <a:sym typeface="Wingdings" pitchFamily="2" charset="2"/>
              </a:rPr>
              <a:t>You can move it up and down the structure if you want.</a:t>
            </a:r>
          </a:p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08" y="2651232"/>
            <a:ext cx="21907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61" y="2651232"/>
            <a:ext cx="21907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160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sym typeface="Wingdings" pitchFamily="2" charset="2"/>
              </a:rPr>
              <a:t>Let’s repeat the If… Then… Else example here:</a:t>
            </a:r>
          </a:p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51" y="1638300"/>
            <a:ext cx="3609975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956264" y="2533650"/>
            <a:ext cx="390618" cy="894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78384" y="3586579"/>
            <a:ext cx="3133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Before you complete all the cases, this tunnel will have a white square in it.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86" y="1647825"/>
            <a:ext cx="36290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0545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As mentioned, b</a:t>
            </a:r>
            <a:r>
              <a:rPr lang="en-AU" dirty="0">
                <a:sym typeface="Wingdings" pitchFamily="2" charset="2"/>
              </a:rPr>
              <a:t>y default, the choice of case structure is Boolean. </a:t>
            </a:r>
          </a:p>
          <a:p>
            <a:r>
              <a:rPr lang="en-AU" dirty="0">
                <a:sym typeface="Wingdings" pitchFamily="2" charset="2"/>
              </a:rPr>
              <a:t>Once you wire a numeric to the “?”, the cases change to numerical numbers.</a:t>
            </a:r>
          </a:p>
          <a:p>
            <a:r>
              <a:rPr lang="en-AU" dirty="0">
                <a:sym typeface="Wingdings" pitchFamily="2" charset="2"/>
              </a:rPr>
              <a:t>Similarly, if you wire a string to the “?”, the cases change to strings, with “”.</a:t>
            </a:r>
          </a:p>
          <a:p>
            <a:pPr lvl="1"/>
            <a:r>
              <a:rPr lang="en-AU" dirty="0">
                <a:sym typeface="Wingdings" pitchFamily="2" charset="2"/>
              </a:rPr>
              <a:t>For strings, you would have to change the value within “”.</a:t>
            </a:r>
          </a:p>
          <a:p>
            <a:endParaRPr lang="en-AU" dirty="0">
              <a:sym typeface="Wingdings" pitchFamily="2" charset="2"/>
            </a:endParaRPr>
          </a:p>
          <a:p>
            <a:endParaRPr lang="en-AU" dirty="0">
              <a:sym typeface="Wingdings" pitchFamily="2" charset="2"/>
            </a:endParaRPr>
          </a:p>
          <a:p>
            <a:endParaRPr lang="en-AU" dirty="0">
              <a:sym typeface="Wingdings" pitchFamily="2" charset="2"/>
            </a:endParaRPr>
          </a:p>
          <a:p>
            <a:endParaRPr lang="en-AU" dirty="0">
              <a:sym typeface="Wingdings" pitchFamily="2" charset="2"/>
            </a:endParaRPr>
          </a:p>
          <a:p>
            <a:endParaRPr lang="en-AU" dirty="0">
              <a:sym typeface="Wingdings" pitchFamily="2" charset="2"/>
            </a:endParaRPr>
          </a:p>
          <a:p>
            <a:endParaRPr lang="en-AU" dirty="0">
              <a:sym typeface="Wingdings" pitchFamily="2" charset="2"/>
            </a:endParaRPr>
          </a:p>
          <a:p>
            <a:r>
              <a:rPr lang="en-AU" dirty="0">
                <a:sym typeface="Wingdings" pitchFamily="2" charset="2"/>
              </a:rPr>
              <a:t>There are originally only two cases. You can add more choices by pop-up on the downwards triangle  Add Case After.</a:t>
            </a:r>
          </a:p>
          <a:p>
            <a:r>
              <a:rPr lang="en-AU" dirty="0">
                <a:sym typeface="Wingdings" pitchFamily="2" charset="2"/>
              </a:rPr>
              <a:t>Explore all other options as well.</a:t>
            </a:r>
          </a:p>
          <a:p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77" y="2902862"/>
            <a:ext cx="276225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455" y="2876228"/>
            <a:ext cx="277177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89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Lunch example: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lvl="1"/>
            <a:r>
              <a:rPr lang="en-AU" dirty="0"/>
              <a:t>Note: Delete 0 case, and make 1 default.</a:t>
            </a:r>
          </a:p>
          <a:p>
            <a:r>
              <a:rPr lang="en-AU" dirty="0"/>
              <a:t>Name and height example: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8" y="1568343"/>
            <a:ext cx="28956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27" y="1516602"/>
            <a:ext cx="29432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328" y="1605148"/>
            <a:ext cx="27908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54" y="4171479"/>
            <a:ext cx="28670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079" y="4148547"/>
            <a:ext cx="289560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79" y="4133379"/>
            <a:ext cx="279082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55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In previous examples, we need to key in the string control.</a:t>
            </a:r>
          </a:p>
          <a:p>
            <a:pPr lvl="1"/>
            <a:r>
              <a:rPr lang="en-AU" dirty="0"/>
              <a:t>Care needs to be taken such that it is the same as given in the case.</a:t>
            </a:r>
          </a:p>
          <a:p>
            <a:r>
              <a:rPr lang="en-AU" dirty="0"/>
              <a:t>Can we make a drop-down list?</a:t>
            </a:r>
          </a:p>
          <a:p>
            <a:pPr lvl="1"/>
            <a:r>
              <a:rPr lang="en-AU" dirty="0"/>
              <a:t>Yes! Use </a:t>
            </a:r>
            <a:r>
              <a:rPr lang="en-AU" dirty="0" err="1"/>
              <a:t>Enum</a:t>
            </a:r>
            <a:r>
              <a:rPr lang="en-AU" dirty="0"/>
              <a:t>.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117" y="2398126"/>
            <a:ext cx="324802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863651" y="3375733"/>
            <a:ext cx="541538" cy="284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35177" y="3677574"/>
            <a:ext cx="83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2"/>
                </a:solidFill>
              </a:rPr>
              <a:t>Enum</a:t>
            </a:r>
            <a:endParaRPr lang="en-A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9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Right click on </a:t>
            </a:r>
            <a:r>
              <a:rPr lang="en-AU" dirty="0" err="1"/>
              <a:t>Enum</a:t>
            </a:r>
            <a:r>
              <a:rPr lang="en-AU" dirty="0"/>
              <a:t> </a:t>
            </a:r>
            <a:r>
              <a:rPr lang="en-AU" dirty="0">
                <a:sym typeface="Wingdings" pitchFamily="2" charset="2"/>
              </a:rPr>
              <a:t> Properties  Edit items tab.</a:t>
            </a:r>
          </a:p>
          <a:p>
            <a:r>
              <a:rPr lang="en-AU" dirty="0">
                <a:sym typeface="Wingdings" pitchFamily="2" charset="2"/>
              </a:rPr>
              <a:t>Use Insert, Move Up / Move Down etc. to key in the items.</a:t>
            </a: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59" y="2201663"/>
            <a:ext cx="3855922" cy="373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544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83077"/>
            <a:ext cx="8229600" cy="4545728"/>
          </a:xfrm>
        </p:spPr>
        <p:txBody>
          <a:bodyPr/>
          <a:lstStyle/>
          <a:p>
            <a:r>
              <a:rPr lang="en-AU" dirty="0"/>
              <a:t>Now connect the </a:t>
            </a:r>
            <a:r>
              <a:rPr lang="en-AU" dirty="0" err="1"/>
              <a:t>Enum</a:t>
            </a:r>
            <a:r>
              <a:rPr lang="en-AU" dirty="0"/>
              <a:t> with the “?” of case structure.</a:t>
            </a:r>
          </a:p>
          <a:p>
            <a:r>
              <a:rPr lang="en-AU" dirty="0"/>
              <a:t>You will see that the cases for Jeff and Stephanie are automatically created.</a:t>
            </a:r>
          </a:p>
          <a:p>
            <a:r>
              <a:rPr lang="en-AU" dirty="0"/>
              <a:t>Pop-up on the case, and select “Add Case After”. The case for John is also automatically created.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Finish up the VI.</a:t>
            </a:r>
          </a:p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073" y="2234211"/>
            <a:ext cx="32480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4" y="4334291"/>
            <a:ext cx="320040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58" y="4320004"/>
            <a:ext cx="31051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24" y="4355516"/>
            <a:ext cx="307657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70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83077"/>
            <a:ext cx="8229600" cy="4545728"/>
          </a:xfrm>
        </p:spPr>
        <p:txBody>
          <a:bodyPr/>
          <a:lstStyle/>
          <a:p>
            <a:r>
              <a:rPr lang="en-AU" dirty="0"/>
              <a:t>If you look at the front panel now, you will see that unfortunately, there is no list of name for you to choose!</a:t>
            </a:r>
          </a:p>
          <a:p>
            <a:pPr lvl="1"/>
            <a:r>
              <a:rPr lang="en-AU" dirty="0"/>
              <a:t>Right click on </a:t>
            </a:r>
            <a:r>
              <a:rPr lang="en-AU" dirty="0" err="1"/>
              <a:t>Enum</a:t>
            </a:r>
            <a:r>
              <a:rPr lang="en-AU" dirty="0"/>
              <a:t> </a:t>
            </a:r>
            <a:r>
              <a:rPr lang="en-AU" dirty="0">
                <a:sym typeface="Wingdings" pitchFamily="2" charset="2"/>
              </a:rPr>
              <a:t> Change to Control</a:t>
            </a:r>
          </a:p>
          <a:p>
            <a:pPr lvl="1"/>
            <a:endParaRPr lang="en-AU" dirty="0">
              <a:sym typeface="Wingdings" pitchFamily="2" charset="2"/>
            </a:endParaRPr>
          </a:p>
          <a:p>
            <a:pPr lvl="1"/>
            <a:endParaRPr lang="en-AU" dirty="0">
              <a:sym typeface="Wingdings" pitchFamily="2" charset="2"/>
            </a:endParaRPr>
          </a:p>
          <a:p>
            <a:pPr lvl="1"/>
            <a:endParaRPr lang="en-AU" dirty="0">
              <a:sym typeface="Wingdings" pitchFamily="2" charset="2"/>
            </a:endParaRPr>
          </a:p>
          <a:p>
            <a:pPr lvl="1"/>
            <a:endParaRPr lang="en-AU" dirty="0">
              <a:sym typeface="Wingdings" pitchFamily="2" charset="2"/>
            </a:endParaRPr>
          </a:p>
          <a:p>
            <a:pPr lvl="1"/>
            <a:endParaRPr lang="en-AU" dirty="0">
              <a:sym typeface="Wingdings" pitchFamily="2" charset="2"/>
            </a:endParaRPr>
          </a:p>
          <a:p>
            <a:pPr lvl="1"/>
            <a:r>
              <a:rPr lang="en-AU" dirty="0">
                <a:sym typeface="Wingdings" pitchFamily="2" charset="2"/>
              </a:rPr>
              <a:t>Now the list appears in front panel and you can run your program.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330528"/>
            <a:ext cx="348615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04" y="4674972"/>
            <a:ext cx="14763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070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Create a case structure for 5 persons (Andy, Belinda, Christina, David, Eric).</a:t>
            </a:r>
          </a:p>
          <a:p>
            <a:r>
              <a:rPr lang="en-AU" dirty="0"/>
              <a:t>In each case, give their height (in m) and weight (in kg) as constants.</a:t>
            </a:r>
          </a:p>
          <a:p>
            <a:r>
              <a:rPr lang="en-AU" dirty="0"/>
              <a:t>Outside of the case, calculate the Body Mass Index:</a:t>
            </a:r>
          </a:p>
          <a:p>
            <a:pPr lvl="1"/>
            <a:r>
              <a:rPr lang="en-AU" dirty="0"/>
              <a:t>BMI = weight / (height^2)</a:t>
            </a:r>
          </a:p>
        </p:txBody>
      </p:sp>
    </p:spTree>
    <p:extLst>
      <p:ext uri="{BB962C8B-B14F-4D97-AF65-F5344CB8AC3E}">
        <p14:creationId xmlns:p14="http://schemas.microsoft.com/office/powerpoint/2010/main" val="154140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Controlling Program Execution with Structures</a:t>
            </a:r>
          </a:p>
          <a:p>
            <a:r>
              <a:rPr lang="en-AU" dirty="0"/>
              <a:t>Charts &amp; Graphs</a:t>
            </a:r>
          </a:p>
          <a:p>
            <a:r>
              <a:rPr lang="en-AU" dirty="0"/>
              <a:t>File Input / Output</a:t>
            </a:r>
          </a:p>
        </p:txBody>
      </p:sp>
    </p:spTree>
    <p:extLst>
      <p:ext uri="{BB962C8B-B14F-4D97-AF65-F5344CB8AC3E}">
        <p14:creationId xmlns:p14="http://schemas.microsoft.com/office/powerpoint/2010/main" val="2126028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1" y="1093579"/>
            <a:ext cx="6103434" cy="4437567"/>
          </a:xfrm>
        </p:spPr>
        <p:txBody>
          <a:bodyPr/>
          <a:lstStyle/>
          <a:p>
            <a:r>
              <a:rPr lang="en-AU" dirty="0"/>
              <a:t>Block diagram </a:t>
            </a:r>
            <a:r>
              <a:rPr lang="en-AU" dirty="0">
                <a:sym typeface="Wingdings" pitchFamily="2" charset="2"/>
              </a:rPr>
              <a:t> Pop-up  Timing</a:t>
            </a:r>
          </a:p>
          <a:p>
            <a:pPr lvl="1"/>
            <a:r>
              <a:rPr lang="en-AU" dirty="0">
                <a:solidFill>
                  <a:schemeClr val="bg1"/>
                </a:solidFill>
              </a:rPr>
              <a:t>Wait (</a:t>
            </a:r>
            <a:r>
              <a:rPr lang="en-AU" dirty="0" err="1">
                <a:solidFill>
                  <a:schemeClr val="bg1"/>
                </a:solidFill>
              </a:rPr>
              <a:t>ms</a:t>
            </a:r>
            <a:r>
              <a:rPr lang="en-AU" dirty="0">
                <a:solidFill>
                  <a:schemeClr val="bg1"/>
                </a:solidFill>
              </a:rPr>
              <a:t>): </a:t>
            </a:r>
            <a:r>
              <a:rPr lang="en-AU" dirty="0"/>
              <a:t>VI to wait a specified number of milliseconds before it continues execution.</a:t>
            </a:r>
          </a:p>
          <a:p>
            <a:pPr lvl="2"/>
            <a:r>
              <a:rPr lang="en-AU" dirty="0"/>
              <a:t>Forces the loop to execute every n </a:t>
            </a:r>
            <a:r>
              <a:rPr lang="en-AU" dirty="0" err="1"/>
              <a:t>ms</a:t>
            </a:r>
            <a:r>
              <a:rPr lang="en-AU" dirty="0"/>
              <a:t>, as long as all the code in the loop already executes in less than n </a:t>
            </a:r>
            <a:r>
              <a:rPr lang="en-AU" dirty="0" err="1"/>
              <a:t>ms.</a:t>
            </a:r>
            <a:r>
              <a:rPr lang="en-AU" dirty="0"/>
              <a:t> </a:t>
            </a:r>
          </a:p>
          <a:p>
            <a:pPr lvl="2"/>
            <a:r>
              <a:rPr lang="en-AU" dirty="0"/>
              <a:t>Otherwise the loop executes only as fast as the code inside.</a:t>
            </a:r>
          </a:p>
          <a:p>
            <a:pPr lvl="1"/>
            <a:r>
              <a:rPr lang="en-AU" dirty="0">
                <a:solidFill>
                  <a:schemeClr val="bg1"/>
                </a:solidFill>
              </a:rPr>
              <a:t>Wait Until Next </a:t>
            </a:r>
            <a:r>
              <a:rPr lang="en-AU" dirty="0" err="1">
                <a:solidFill>
                  <a:schemeClr val="bg1"/>
                </a:solidFill>
              </a:rPr>
              <a:t>ms</a:t>
            </a:r>
            <a:r>
              <a:rPr lang="en-AU" dirty="0">
                <a:solidFill>
                  <a:schemeClr val="bg1"/>
                </a:solidFill>
              </a:rPr>
              <a:t> Multiple: </a:t>
            </a:r>
            <a:r>
              <a:rPr lang="en-AU" dirty="0"/>
              <a:t>Wait until </a:t>
            </a:r>
            <a:r>
              <a:rPr lang="en-AU" u="sng" dirty="0"/>
              <a:t>internal clock </a:t>
            </a:r>
            <a:r>
              <a:rPr lang="en-AU" dirty="0"/>
              <a:t>equals or passed a multiple of millisecond.</a:t>
            </a:r>
          </a:p>
          <a:p>
            <a:pPr lvl="2"/>
            <a:r>
              <a:rPr lang="en-AU" dirty="0"/>
              <a:t>Useful for synchronizing activities.</a:t>
            </a:r>
          </a:p>
          <a:p>
            <a:pPr lvl="1"/>
            <a:r>
              <a:rPr lang="en-AU" dirty="0"/>
              <a:t>Note: Software-timed structure always have some level of</a:t>
            </a:r>
            <a:r>
              <a:rPr lang="en-AU" dirty="0">
                <a:solidFill>
                  <a:schemeClr val="bg1"/>
                </a:solidFill>
              </a:rPr>
              <a:t> jitter </a:t>
            </a:r>
            <a:r>
              <a:rPr lang="en-AU" dirty="0"/>
              <a:t>to the timing of a loop.</a:t>
            </a:r>
          </a:p>
          <a:p>
            <a:pPr lvl="2"/>
            <a:r>
              <a:rPr lang="en-AU" dirty="0"/>
              <a:t>We will see how to use hardware clock for more accurate timing next week.</a:t>
            </a:r>
          </a:p>
          <a:p>
            <a:pPr lvl="1"/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44" y="1569280"/>
            <a:ext cx="62865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233" y="3857365"/>
            <a:ext cx="15049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6742590" y="3151634"/>
            <a:ext cx="244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08920" y="2778772"/>
            <a:ext cx="0" cy="37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488314" y="2778772"/>
            <a:ext cx="0" cy="37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67708" y="2778772"/>
            <a:ext cx="0" cy="37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55980" y="2778772"/>
            <a:ext cx="0" cy="37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35374" y="2778772"/>
            <a:ext cx="0" cy="37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230862" y="3267048"/>
            <a:ext cx="0" cy="46163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488314" y="3267048"/>
            <a:ext cx="0" cy="46163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967707" y="3267048"/>
            <a:ext cx="0" cy="46163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455980" y="3267048"/>
            <a:ext cx="0" cy="46163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935374" y="3267048"/>
            <a:ext cx="0" cy="46163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13107" y="2299378"/>
            <a:ext cx="0" cy="372862"/>
          </a:xfrm>
          <a:prstGeom prst="line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92501" y="2299378"/>
            <a:ext cx="0" cy="372862"/>
          </a:xfrm>
          <a:prstGeom prst="line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80773" y="2299378"/>
            <a:ext cx="0" cy="372862"/>
          </a:xfrm>
          <a:prstGeom prst="line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660167" y="2299378"/>
            <a:ext cx="0" cy="372862"/>
          </a:xfrm>
          <a:prstGeom prst="line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5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Example: Timing + While loop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lvl="1"/>
            <a:r>
              <a:rPr lang="en-AU" dirty="0"/>
              <a:t>Try changing the milliseconds to wait and see response on indicator.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087" y="1924651"/>
            <a:ext cx="23812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784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Controlling Program Execution with Structures</a:t>
            </a:r>
          </a:p>
          <a:p>
            <a:r>
              <a:rPr lang="en-AU" dirty="0"/>
              <a:t>Charts &amp; Graphs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File Input / Output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340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Waveform Charts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Most often used </a:t>
            </a:r>
            <a:r>
              <a:rPr lang="en-AU" dirty="0">
                <a:solidFill>
                  <a:schemeClr val="bg1"/>
                </a:solidFill>
              </a:rPr>
              <a:t>inside loops</a:t>
            </a:r>
            <a:r>
              <a:rPr lang="en-AU" dirty="0"/>
              <a:t>.</a:t>
            </a:r>
          </a:p>
          <a:p>
            <a:r>
              <a:rPr lang="en-AU" dirty="0"/>
              <a:t>Charts retain and display previously acquired data, and </a:t>
            </a:r>
            <a:r>
              <a:rPr lang="en-AU" dirty="0">
                <a:solidFill>
                  <a:schemeClr val="bg1"/>
                </a:solidFill>
              </a:rPr>
              <a:t>append new data </a:t>
            </a:r>
            <a:r>
              <a:rPr lang="en-AU" dirty="0"/>
              <a:t>as they become available.</a:t>
            </a:r>
          </a:p>
          <a:p>
            <a:r>
              <a:rPr lang="en-AU" dirty="0">
                <a:solidFill>
                  <a:schemeClr val="bg1"/>
                </a:solidFill>
              </a:rPr>
              <a:t>Continuously updating display</a:t>
            </a:r>
            <a:r>
              <a:rPr lang="en-AU" dirty="0"/>
              <a:t>.</a:t>
            </a:r>
          </a:p>
          <a:p>
            <a:r>
              <a:rPr lang="en-AU" dirty="0"/>
              <a:t>Y represents data, X represents time (loop number).</a:t>
            </a:r>
          </a:p>
          <a:p>
            <a:r>
              <a:rPr lang="en-AU" dirty="0"/>
              <a:t>Three update modes:</a:t>
            </a:r>
          </a:p>
          <a:p>
            <a:pPr lvl="1"/>
            <a:r>
              <a:rPr lang="en-AU" dirty="0"/>
              <a:t>Strip chart, Scope chart and Sweep chart.</a:t>
            </a:r>
          </a:p>
          <a:p>
            <a:pPr lvl="2"/>
            <a:r>
              <a:rPr lang="en-AU" dirty="0"/>
              <a:t>Pop-up </a:t>
            </a:r>
            <a:r>
              <a:rPr lang="en-AU" dirty="0">
                <a:sym typeface="Wingdings" pitchFamily="2" charset="2"/>
              </a:rPr>
              <a:t> Advanced  Update Mode.</a:t>
            </a:r>
            <a:r>
              <a:rPr lang="en-AU" dirty="0"/>
              <a:t> 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486" y="3091926"/>
            <a:ext cx="26765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60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Waveform Charts -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91237"/>
            <a:ext cx="4363375" cy="4437567"/>
          </a:xfrm>
        </p:spPr>
        <p:txBody>
          <a:bodyPr/>
          <a:lstStyle/>
          <a:p>
            <a:r>
              <a:rPr lang="en-AU" dirty="0"/>
              <a:t>Show the digital display</a:t>
            </a:r>
          </a:p>
          <a:p>
            <a:pPr lvl="1"/>
            <a:r>
              <a:rPr lang="en-AU" dirty="0"/>
              <a:t>Displays the most recent value</a:t>
            </a:r>
          </a:p>
          <a:p>
            <a:pPr lvl="2"/>
            <a:r>
              <a:rPr lang="en-AU" dirty="0"/>
              <a:t>Pop-up </a:t>
            </a:r>
            <a:r>
              <a:rPr lang="en-AU" dirty="0">
                <a:sym typeface="Wingdings" pitchFamily="2" charset="2"/>
              </a:rPr>
              <a:t> Visible Items  Digital display</a:t>
            </a:r>
          </a:p>
          <a:p>
            <a:r>
              <a:rPr lang="en-AU" dirty="0">
                <a:sym typeface="Wingdings" pitchFamily="2" charset="2"/>
              </a:rPr>
              <a:t>Show the X scrollbar</a:t>
            </a:r>
          </a:p>
          <a:p>
            <a:pPr lvl="1"/>
            <a:r>
              <a:rPr lang="en-AU" dirty="0">
                <a:sym typeface="Wingdings" pitchFamily="2" charset="2"/>
              </a:rPr>
              <a:t>Use scrollbar to display older data that has scrolled off the chart</a:t>
            </a:r>
          </a:p>
          <a:p>
            <a:pPr lvl="2"/>
            <a:r>
              <a:rPr lang="en-AU" dirty="0"/>
              <a:t>Pop-up </a:t>
            </a:r>
            <a:r>
              <a:rPr lang="en-AU" dirty="0">
                <a:sym typeface="Wingdings" pitchFamily="2" charset="2"/>
              </a:rPr>
              <a:t> Visible Items  X scrollbar</a:t>
            </a:r>
          </a:p>
          <a:p>
            <a:r>
              <a:rPr lang="en-AU" dirty="0">
                <a:sym typeface="Wingdings" pitchFamily="2" charset="2"/>
              </a:rPr>
              <a:t>Clear chart</a:t>
            </a:r>
          </a:p>
          <a:p>
            <a:pPr lvl="1"/>
            <a:r>
              <a:rPr lang="en-AU" dirty="0">
                <a:sym typeface="Wingdings" pitchFamily="2" charset="2"/>
              </a:rPr>
              <a:t>Useful for new measurement.</a:t>
            </a:r>
          </a:p>
          <a:p>
            <a:pPr lvl="2"/>
            <a:r>
              <a:rPr lang="en-AU" dirty="0">
                <a:sym typeface="Wingdings" pitchFamily="2" charset="2"/>
              </a:rPr>
              <a:t>Pop-up  (Data Operations)  Clear chart</a:t>
            </a:r>
          </a:p>
          <a:p>
            <a:pPr lvl="2"/>
            <a:endParaRPr lang="en-AU" dirty="0">
              <a:sym typeface="Wingdings" pitchFamily="2" charset="2"/>
            </a:endParaRPr>
          </a:p>
          <a:p>
            <a:pPr lvl="2"/>
            <a:endParaRPr lang="en-AU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75" y="1484201"/>
            <a:ext cx="393382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09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Waveform Charts -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Chart History Length</a:t>
            </a:r>
          </a:p>
          <a:p>
            <a:pPr lvl="1"/>
            <a:r>
              <a:rPr lang="en-AU" dirty="0"/>
              <a:t>Default: 1024 data points.</a:t>
            </a:r>
          </a:p>
          <a:p>
            <a:pPr lvl="1"/>
            <a:r>
              <a:rPr lang="en-AU" dirty="0"/>
              <a:t>To store more or fewer data: Pop-up Chart </a:t>
            </a:r>
            <a:r>
              <a:rPr lang="en-AU" dirty="0">
                <a:sym typeface="Wingdings" pitchFamily="2" charset="2"/>
              </a:rPr>
              <a:t></a:t>
            </a:r>
            <a:r>
              <a:rPr lang="en-AU" dirty="0"/>
              <a:t> Chart History Length </a:t>
            </a:r>
            <a:r>
              <a:rPr lang="en-AU" dirty="0">
                <a:sym typeface="Wingdings" pitchFamily="2" charset="2"/>
              </a:rPr>
              <a:t> Enter between 10 and 2,147,483,647 points.</a:t>
            </a:r>
          </a:p>
          <a:p>
            <a:pPr lvl="1"/>
            <a:r>
              <a:rPr lang="en-AU" dirty="0">
                <a:sym typeface="Wingdings" pitchFamily="2" charset="2"/>
              </a:rPr>
              <a:t>Note: This does not affect how much data are shown on screen!</a:t>
            </a:r>
          </a:p>
          <a:p>
            <a:pPr lvl="1"/>
            <a:r>
              <a:rPr lang="en-AU" dirty="0">
                <a:sym typeface="Wingdings" pitchFamily="2" charset="2"/>
              </a:rPr>
              <a:t>Rather: how much data can be scrolled back through.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760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Multiple-Plot 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Use </a:t>
            </a:r>
            <a:r>
              <a:rPr lang="en-AU" dirty="0">
                <a:solidFill>
                  <a:schemeClr val="bg1"/>
                </a:solidFill>
              </a:rPr>
              <a:t>bundle</a:t>
            </a:r>
            <a:r>
              <a:rPr lang="en-AU" dirty="0"/>
              <a:t> to bring multiple data together, before passing into the single input port of the chart.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2" y="2185988"/>
            <a:ext cx="277177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000" y="1925391"/>
            <a:ext cx="3362325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56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Multiple-Plot Chart: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Overlaid (Left) or Stacked (Right) Plots: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lvl="1"/>
            <a:r>
              <a:rPr lang="en-AU" dirty="0"/>
              <a:t>Pop-up when NOT running </a:t>
            </a:r>
            <a:r>
              <a:rPr lang="en-AU" dirty="0">
                <a:sym typeface="Wingdings" pitchFamily="2" charset="2"/>
              </a:rPr>
              <a:t> Overlay or Stack</a:t>
            </a:r>
            <a:endParaRPr lang="en-AU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92" y="1821592"/>
            <a:ext cx="333375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27" y="1802542"/>
            <a:ext cx="32861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43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Graphs plot arrays of data </a:t>
            </a:r>
            <a:r>
              <a:rPr lang="en-AU" u="sng" dirty="0">
                <a:solidFill>
                  <a:schemeClr val="bg1"/>
                </a:solidFill>
              </a:rPr>
              <a:t>all at once</a:t>
            </a:r>
            <a:r>
              <a:rPr lang="en-AU" dirty="0"/>
              <a:t>.</a:t>
            </a:r>
          </a:p>
          <a:p>
            <a:r>
              <a:rPr lang="en-AU" dirty="0"/>
              <a:t>They </a:t>
            </a:r>
            <a:r>
              <a:rPr lang="en-AU" dirty="0">
                <a:solidFill>
                  <a:schemeClr val="bg1"/>
                </a:solidFill>
              </a:rPr>
              <a:t>do not append </a:t>
            </a:r>
            <a:r>
              <a:rPr lang="en-AU" dirty="0"/>
              <a:t>new values to previously generated data (refer chart).</a:t>
            </a:r>
          </a:p>
          <a:p>
            <a:r>
              <a:rPr lang="en-AU" dirty="0"/>
              <a:t>Type of graphs:</a:t>
            </a:r>
          </a:p>
          <a:p>
            <a:pPr lvl="1"/>
            <a:r>
              <a:rPr lang="en-AU" dirty="0"/>
              <a:t>Waveform graphs</a:t>
            </a:r>
          </a:p>
          <a:p>
            <a:pPr lvl="1"/>
            <a:r>
              <a:rPr lang="en-AU" dirty="0" err="1"/>
              <a:t>XY</a:t>
            </a:r>
            <a:r>
              <a:rPr lang="en-AU" dirty="0"/>
              <a:t> graphs</a:t>
            </a:r>
          </a:p>
          <a:p>
            <a:pPr lvl="1"/>
            <a:r>
              <a:rPr lang="en-AU" dirty="0"/>
              <a:t>Intensity graphs</a:t>
            </a:r>
          </a:p>
          <a:p>
            <a:pPr lvl="1"/>
            <a:r>
              <a:rPr lang="en-AU" dirty="0"/>
              <a:t>3D graphs</a:t>
            </a:r>
          </a:p>
          <a:p>
            <a:pPr lvl="1"/>
            <a:r>
              <a:rPr lang="en-AU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0773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Waveform 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Important: Input to waveform graph must be array </a:t>
            </a:r>
            <a:r>
              <a:rPr lang="en-AU" dirty="0"/>
              <a:t>(collection / “buffer” of data elements of the same type)!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AU" dirty="0"/>
              <a:t>To create array </a:t>
            </a:r>
            <a:r>
              <a:rPr lang="en-AU" dirty="0">
                <a:sym typeface="Wingdings" pitchFamily="2" charset="2"/>
              </a:rPr>
              <a:t>  Pop-up output tunnel  Tunnel Mode  Indexing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In the example above, the graph assumes time starts at 0, and the time between two elements is one (second).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167" y="3074523"/>
            <a:ext cx="26289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234" y="2776473"/>
            <a:ext cx="32575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2777490" y="2240280"/>
            <a:ext cx="83439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0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While Loops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In one of our previous example, it was shown that the While Loop allows the program to run continuously until we order it to stop (left).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We can also change it to run continuously when we order it to do so (right).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92" y="2017266"/>
            <a:ext cx="3439023" cy="331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43" y="2017266"/>
            <a:ext cx="3439023" cy="331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921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Waveform 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You can change the assumed starting time and the time interval using bundle as follows: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47" y="2212770"/>
            <a:ext cx="40957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30" y="2057596"/>
            <a:ext cx="35623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214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Multiple-Plot Waveform 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For </a:t>
            </a:r>
            <a:r>
              <a:rPr lang="en-AU" dirty="0">
                <a:solidFill>
                  <a:schemeClr val="bg1"/>
                </a:solidFill>
              </a:rPr>
              <a:t>charts</a:t>
            </a:r>
            <a:r>
              <a:rPr lang="en-AU" dirty="0"/>
              <a:t>, we used </a:t>
            </a:r>
            <a:r>
              <a:rPr lang="en-AU" dirty="0">
                <a:solidFill>
                  <a:schemeClr val="bg1"/>
                </a:solidFill>
              </a:rPr>
              <a:t>bundle</a:t>
            </a:r>
            <a:r>
              <a:rPr lang="en-AU" dirty="0"/>
              <a:t> to combine more than one data for plotting.</a:t>
            </a:r>
          </a:p>
          <a:p>
            <a:r>
              <a:rPr lang="en-AU" dirty="0"/>
              <a:t>For </a:t>
            </a:r>
            <a:r>
              <a:rPr lang="en-AU" dirty="0">
                <a:solidFill>
                  <a:schemeClr val="bg1"/>
                </a:solidFill>
              </a:rPr>
              <a:t>graphs</a:t>
            </a:r>
            <a:r>
              <a:rPr lang="en-AU" dirty="0"/>
              <a:t>, we use “</a:t>
            </a:r>
            <a:r>
              <a:rPr lang="en-AU" dirty="0">
                <a:solidFill>
                  <a:schemeClr val="bg1"/>
                </a:solidFill>
              </a:rPr>
              <a:t>build array</a:t>
            </a:r>
            <a:r>
              <a:rPr lang="en-AU" dirty="0"/>
              <a:t>” to combine more than one 1-D array: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00" y="1949430"/>
            <a:ext cx="33147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5" y="3650156"/>
            <a:ext cx="32670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949430"/>
            <a:ext cx="443865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82" y="3669206"/>
            <a:ext cx="32004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844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Waveform Graph for Dynamic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Express Vis use a special data type called the </a:t>
            </a:r>
            <a:r>
              <a:rPr lang="en-AU" u="sng" dirty="0"/>
              <a:t>dynamic data type (</a:t>
            </a:r>
            <a:r>
              <a:rPr lang="en-AU" u="sng" dirty="0" err="1"/>
              <a:t>ddt</a:t>
            </a:r>
            <a:r>
              <a:rPr lang="en-AU" u="sng" dirty="0"/>
              <a:t>)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One or more channels of waveform data.</a:t>
            </a:r>
          </a:p>
          <a:p>
            <a:pPr lvl="1"/>
            <a:r>
              <a:rPr lang="en-AU" dirty="0"/>
              <a:t>Think of it as an array of </a:t>
            </a:r>
            <a:r>
              <a:rPr lang="en-AU" dirty="0" err="1"/>
              <a:t>analog</a:t>
            </a:r>
            <a:r>
              <a:rPr lang="en-AU" dirty="0"/>
              <a:t> waveform, wrapped in a very smart wire.</a:t>
            </a:r>
          </a:p>
          <a:p>
            <a:pPr lvl="1"/>
            <a:r>
              <a:rPr lang="en-AU" dirty="0"/>
              <a:t>Found under “Express”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1" y="2961804"/>
            <a:ext cx="265747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875" y="3085629"/>
            <a:ext cx="320992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977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XY</a:t>
            </a:r>
            <a:r>
              <a:rPr lang="en-AU" dirty="0"/>
              <a:t> 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For plotting relationship between X and Y.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1" y="1854648"/>
            <a:ext cx="52197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641" y="1854648"/>
            <a:ext cx="33432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837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Users key in major axis (A) and minor axis (B).</a:t>
            </a:r>
          </a:p>
          <a:p>
            <a:r>
              <a:rPr lang="en-AU" dirty="0"/>
              <a:t>Generate and plot an ellipse:</a:t>
            </a:r>
          </a:p>
          <a:p>
            <a:pPr lvl="1"/>
            <a:r>
              <a:rPr lang="en-AU" dirty="0"/>
              <a:t>x^2 / A^2 + y^2 / B^2 = 1</a:t>
            </a:r>
          </a:p>
          <a:p>
            <a:pPr lvl="1"/>
            <a:r>
              <a:rPr lang="en-AU" dirty="0"/>
              <a:t>Thus y = +/- </a:t>
            </a:r>
            <a:r>
              <a:rPr lang="en-AU" dirty="0" err="1"/>
              <a:t>sqrt</a:t>
            </a:r>
            <a:r>
              <a:rPr lang="en-AU" dirty="0"/>
              <a:t> (B^2 * (1 – x^2 / A^2))</a:t>
            </a:r>
          </a:p>
          <a:p>
            <a:pPr lvl="1"/>
            <a:r>
              <a:rPr lang="en-AU" dirty="0"/>
              <a:t>Hint: x can be generated from “</a:t>
            </a:r>
            <a:r>
              <a:rPr lang="en-AU" dirty="0" err="1"/>
              <a:t>i</a:t>
            </a:r>
            <a:r>
              <a:rPr lang="en-AU" dirty="0"/>
              <a:t>” of for loop.</a:t>
            </a:r>
          </a:p>
          <a:p>
            <a:pPr lvl="1"/>
            <a:r>
              <a:rPr lang="en-AU" dirty="0"/>
              <a:t>X and y need to be array.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3365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Controlling Program Execution with Structures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Charts &amp; Graphs</a:t>
            </a:r>
          </a:p>
          <a:p>
            <a:r>
              <a:rPr lang="en-AU" dirty="0"/>
              <a:t>File Input / Output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3209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File Input /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Retrieve information from and store information in a disk file.</a:t>
            </a:r>
          </a:p>
          <a:p>
            <a:r>
              <a:rPr lang="en-AU" dirty="0"/>
              <a:t>Block Diagram </a:t>
            </a:r>
            <a:r>
              <a:rPr lang="en-AU" dirty="0">
                <a:sym typeface="Wingdings" pitchFamily="2" charset="2"/>
              </a:rPr>
              <a:t> Pop-up  File I/O</a:t>
            </a:r>
          </a:p>
          <a:p>
            <a:r>
              <a:rPr lang="en-AU" dirty="0">
                <a:sym typeface="Wingdings" pitchFamily="2" charset="2"/>
              </a:rPr>
              <a:t>When called, the File I/O functions:</a:t>
            </a:r>
          </a:p>
          <a:p>
            <a:pPr lvl="1"/>
            <a:r>
              <a:rPr lang="en-AU" dirty="0">
                <a:sym typeface="Wingdings" pitchFamily="2" charset="2"/>
              </a:rPr>
              <a:t>Open or create a file;</a:t>
            </a:r>
          </a:p>
          <a:p>
            <a:pPr lvl="1"/>
            <a:r>
              <a:rPr lang="en-AU" dirty="0">
                <a:sym typeface="Wingdings" pitchFamily="2" charset="2"/>
              </a:rPr>
              <a:t>Read or write the data;</a:t>
            </a:r>
          </a:p>
          <a:p>
            <a:pPr lvl="1"/>
            <a:r>
              <a:rPr lang="en-AU" dirty="0">
                <a:sym typeface="Wingdings" pitchFamily="2" charset="2"/>
              </a:rPr>
              <a:t>Then close the file</a:t>
            </a:r>
          </a:p>
          <a:p>
            <a:r>
              <a:rPr lang="en-AU" dirty="0">
                <a:sym typeface="Wingdings" pitchFamily="2" charset="2"/>
              </a:rPr>
              <a:t>You can choose the format of file to be read / written</a:t>
            </a:r>
          </a:p>
          <a:p>
            <a:pPr lvl="1"/>
            <a:r>
              <a:rPr lang="en-AU" dirty="0">
                <a:sym typeface="Wingdings" pitchFamily="2" charset="2"/>
              </a:rPr>
              <a:t>Text (</a:t>
            </a:r>
            <a:r>
              <a:rPr lang="en-AU" dirty="0" err="1">
                <a:sym typeface="Wingdings" pitchFamily="2" charset="2"/>
              </a:rPr>
              <a:t>LVM</a:t>
            </a:r>
            <a:r>
              <a:rPr lang="en-AU" dirty="0">
                <a:sym typeface="Wingdings" pitchFamily="2" charset="2"/>
              </a:rPr>
              <a:t>)</a:t>
            </a:r>
          </a:p>
          <a:p>
            <a:pPr lvl="2"/>
            <a:r>
              <a:rPr lang="en-AU" dirty="0">
                <a:sym typeface="Wingdings" pitchFamily="2" charset="2"/>
              </a:rPr>
              <a:t>One-dimensional data</a:t>
            </a:r>
          </a:p>
          <a:p>
            <a:pPr lvl="2"/>
            <a:r>
              <a:rPr lang="en-AU" dirty="0">
                <a:sym typeface="Wingdings" pitchFamily="2" charset="2"/>
              </a:rPr>
              <a:t>Easy to read when imported into </a:t>
            </a:r>
            <a:r>
              <a:rPr lang="en-AU" dirty="0" err="1">
                <a:sym typeface="Wingdings" pitchFamily="2" charset="2"/>
              </a:rPr>
              <a:t>spreadsheet</a:t>
            </a:r>
            <a:r>
              <a:rPr lang="en-AU" dirty="0">
                <a:sym typeface="Wingdings" pitchFamily="2" charset="2"/>
              </a:rPr>
              <a:t> or text editor</a:t>
            </a:r>
          </a:p>
          <a:p>
            <a:pPr lvl="1"/>
            <a:r>
              <a:rPr lang="en-AU" dirty="0">
                <a:sym typeface="Wingdings" pitchFamily="2" charset="2"/>
              </a:rPr>
              <a:t>Binary (</a:t>
            </a:r>
            <a:r>
              <a:rPr lang="en-AU" dirty="0" err="1">
                <a:sym typeface="Wingdings" pitchFamily="2" charset="2"/>
              </a:rPr>
              <a:t>TDMS</a:t>
            </a:r>
            <a:r>
              <a:rPr lang="en-AU" dirty="0">
                <a:sym typeface="Wingdings" pitchFamily="2" charset="2"/>
              </a:rPr>
              <a:t>)</a:t>
            </a:r>
          </a:p>
          <a:p>
            <a:pPr lvl="2"/>
            <a:r>
              <a:rPr lang="en-AU" dirty="0">
                <a:sym typeface="Wingdings" pitchFamily="2" charset="2"/>
              </a:rPr>
              <a:t>For large data</a:t>
            </a:r>
          </a:p>
          <a:p>
            <a:pPr lvl="1"/>
            <a:r>
              <a:rPr lang="en-AU" dirty="0">
                <a:sym typeface="Wingdings" pitchFamily="2" charset="2"/>
              </a:rPr>
              <a:t>Excel (</a:t>
            </a:r>
            <a:r>
              <a:rPr lang="en-AU" dirty="0" err="1">
                <a:sym typeface="Wingdings" pitchFamily="2" charset="2"/>
              </a:rPr>
              <a:t>xlsx</a:t>
            </a:r>
            <a:r>
              <a:rPr lang="en-AU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418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Express Writing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345"/>
            <a:ext cx="8229600" cy="4672459"/>
          </a:xfrm>
        </p:spPr>
        <p:txBody>
          <a:bodyPr/>
          <a:lstStyle/>
          <a:p>
            <a:r>
              <a:rPr lang="en-AU" dirty="0"/>
              <a:t>Example: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AU" dirty="0"/>
          </a:p>
          <a:p>
            <a:r>
              <a:rPr lang="en-AU" dirty="0"/>
              <a:t>Test with different settings and compare the outcome!</a:t>
            </a:r>
          </a:p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" y="1429761"/>
            <a:ext cx="320992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63" y="3958235"/>
            <a:ext cx="14097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16" y="1191237"/>
            <a:ext cx="5200492" cy="426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0733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Express Reading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218" y="1191237"/>
            <a:ext cx="5255811" cy="427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9" y="1696791"/>
            <a:ext cx="308610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/>
          <a:stretch/>
        </p:blipFill>
        <p:spPr bwMode="auto">
          <a:xfrm>
            <a:off x="253199" y="3731145"/>
            <a:ext cx="319855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51749" y="5725955"/>
            <a:ext cx="317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*(may need </a:t>
            </a:r>
            <a:r>
              <a:rPr lang="en-AU" dirty="0" err="1">
                <a:solidFill>
                  <a:schemeClr val="tx2"/>
                </a:solidFill>
              </a:rPr>
              <a:t>autoscale</a:t>
            </a:r>
            <a:r>
              <a:rPr lang="en-AU" dirty="0">
                <a:solidFill>
                  <a:schemeClr val="tx2"/>
                </a:solidFill>
              </a:rPr>
              <a:t> X)</a:t>
            </a:r>
          </a:p>
        </p:txBody>
      </p:sp>
    </p:spTree>
    <p:extLst>
      <p:ext uri="{BB962C8B-B14F-4D97-AF65-F5344CB8AC3E}">
        <p14:creationId xmlns:p14="http://schemas.microsoft.com/office/powerpoint/2010/main" val="590035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Writing More than 1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" y="1935333"/>
            <a:ext cx="3819653" cy="158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24" y="1191237"/>
            <a:ext cx="5074038" cy="416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 Loops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 “For Loop” executes the codes inside the border for a total of “count” times.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37" y="1704504"/>
            <a:ext cx="406717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57200" y="1883695"/>
            <a:ext cx="3271421" cy="443756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6575" indent="-176213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Font typeface="Arial"/>
              <a:buChar char="»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In e.g. “count” = 1000.</a:t>
            </a:r>
          </a:p>
          <a:p>
            <a:r>
              <a:rPr lang="en-AU" dirty="0"/>
              <a:t>Difference with While loop: </a:t>
            </a:r>
          </a:p>
          <a:p>
            <a:pPr lvl="1"/>
            <a:r>
              <a:rPr lang="en-AU" dirty="0"/>
              <a:t>While loop continues running until you press stop; </a:t>
            </a:r>
          </a:p>
          <a:p>
            <a:pPr lvl="1"/>
            <a:r>
              <a:rPr lang="en-AU" dirty="0"/>
              <a:t>For loop continues for a predetermined times, then stops by itself.</a:t>
            </a:r>
          </a:p>
          <a:p>
            <a:pPr lvl="1"/>
            <a:r>
              <a:rPr lang="en-AU" dirty="0"/>
              <a:t>E.g. get heights of 1000 people and find the average.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604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4B20-E945-4DE8-89AC-8A1D64DB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Reminder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7A521-9F8F-43EB-8241-2FA276AE8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In the week 4, there will be a </a:t>
            </a:r>
            <a:r>
              <a:rPr lang="en-AU" dirty="0">
                <a:solidFill>
                  <a:schemeClr val="bg1"/>
                </a:solidFill>
              </a:rPr>
              <a:t>LabVIEW test</a:t>
            </a:r>
          </a:p>
          <a:p>
            <a:r>
              <a:rPr lang="en-AU" dirty="0"/>
              <a:t>From 6.30pm – 7.30pm</a:t>
            </a:r>
          </a:p>
          <a:p>
            <a:r>
              <a:rPr lang="en-AU" dirty="0"/>
              <a:t>Please be punctual</a:t>
            </a:r>
          </a:p>
          <a:p>
            <a:endParaRPr lang="en-AU" dirty="0"/>
          </a:p>
          <a:p>
            <a:r>
              <a:rPr lang="en-AU" dirty="0"/>
              <a:t>Practice:</a:t>
            </a:r>
          </a:p>
          <a:p>
            <a:pPr lvl="1"/>
            <a:r>
              <a:rPr lang="en-AU" dirty="0"/>
              <a:t>Previous year’s tests will be given in Canvas for you to practise.</a:t>
            </a:r>
          </a:p>
          <a:p>
            <a:pPr lvl="1"/>
            <a:r>
              <a:rPr lang="en-AU" dirty="0"/>
              <a:t>You are welcome to use the PC Lab; or</a:t>
            </a:r>
          </a:p>
          <a:p>
            <a:pPr lvl="1"/>
            <a:r>
              <a:rPr lang="en-AU" dirty="0"/>
              <a:t>You can also use </a:t>
            </a:r>
            <a:r>
              <a:rPr lang="en-AU" dirty="0" err="1"/>
              <a:t>myDesktop</a:t>
            </a:r>
            <a:r>
              <a:rPr lang="en-AU" dirty="0"/>
              <a:t> to practise at home.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449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Slide Number Placeholder 5">
            <a:extLst>
              <a:ext uri="{FF2B5EF4-FFF2-40B4-BE49-F238E27FC236}">
                <a16:creationId xmlns:a16="http://schemas.microsoft.com/office/drawing/2014/main" id="{2B76F52D-9AAC-4E65-91A3-732D49C0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EC91FD-59D9-4813-9EBF-D924E940E748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E3E263CF-F292-4557-BC60-40AED4DA1C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AU" altLang="en-US" sz="4000"/>
            </a:br>
            <a:r>
              <a:rPr lang="en-AU" altLang="en-US" sz="4000"/>
              <a:t>Thank </a:t>
            </a:r>
            <a:r>
              <a:rPr lang="en-AU" altLang="en-US" sz="4000">
                <a:hlinkClick r:id="" action="ppaction://noaction">
                  <a:snd r:embed="rId3" name="applause.wav"/>
                </a:hlinkClick>
              </a:rPr>
              <a:t>you</a:t>
            </a:r>
            <a:r>
              <a:rPr lang="en-AU" altLang="en-US" sz="4000"/>
              <a:t>, </a:t>
            </a:r>
            <a:br>
              <a:rPr lang="en-AU" altLang="en-US" sz="4000"/>
            </a:br>
            <a:r>
              <a:rPr lang="en-AU" altLang="en-US" sz="4000"/>
              <a:t>Questions</a:t>
            </a:r>
          </a:p>
        </p:txBody>
      </p:sp>
      <p:pic>
        <p:nvPicPr>
          <p:cNvPr id="74757" name="Picture 3" descr="MMj01726290000[1]">
            <a:extLst>
              <a:ext uri="{FF2B5EF4-FFF2-40B4-BE49-F238E27FC236}">
                <a16:creationId xmlns:a16="http://schemas.microsoft.com/office/drawing/2014/main" id="{295F283C-27C7-4DBD-A654-E0C96FB6FDD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7175" y="4413250"/>
            <a:ext cx="800100" cy="792163"/>
          </a:xfrm>
        </p:spPr>
      </p:pic>
      <p:pic>
        <p:nvPicPr>
          <p:cNvPr id="74758" name="Picture 4" descr="MMj01726290000[1]">
            <a:extLst>
              <a:ext uri="{FF2B5EF4-FFF2-40B4-BE49-F238E27FC236}">
                <a16:creationId xmlns:a16="http://schemas.microsoft.com/office/drawing/2014/main" id="{D97A5559-4CA9-4553-B414-B80059B9A2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708275"/>
            <a:ext cx="800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Picture 5" descr="MMj01726290000[1]">
            <a:extLst>
              <a:ext uri="{FF2B5EF4-FFF2-40B4-BE49-F238E27FC236}">
                <a16:creationId xmlns:a16="http://schemas.microsoft.com/office/drawing/2014/main" id="{70D1F077-FEF5-4E04-B885-5FB794478B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997200"/>
            <a:ext cx="800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Removing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09709"/>
            <a:ext cx="8229600" cy="4519095"/>
          </a:xfrm>
        </p:spPr>
        <p:txBody>
          <a:bodyPr/>
          <a:lstStyle/>
          <a:p>
            <a:r>
              <a:rPr lang="en-AU" dirty="0"/>
              <a:t>BE CAREFUL!!</a:t>
            </a:r>
          </a:p>
          <a:p>
            <a:r>
              <a:rPr lang="en-AU" dirty="0"/>
              <a:t>If you click on the loop and press delete, you will delete everything within the loop as well!</a:t>
            </a:r>
          </a:p>
          <a:p>
            <a:r>
              <a:rPr lang="en-AU" dirty="0"/>
              <a:t>You should instead right click on the loop </a:t>
            </a:r>
            <a:r>
              <a:rPr lang="en-AU" dirty="0">
                <a:sym typeface="Wingdings" pitchFamily="2" charset="2"/>
              </a:rPr>
              <a:t> pop-up menu  Remove For Loop / Remove While Loop to do this.</a:t>
            </a:r>
            <a:endParaRPr lang="en-A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78711" y="2974019"/>
            <a:ext cx="2965142" cy="307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82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Flow with Loops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Data passes into and out of a loop through a little box on the loop border called a “tunnel”.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Left: the random number passes only 1 value into the loop, and then the loop executes continuously. </a:t>
            </a:r>
          </a:p>
          <a:p>
            <a:pPr lvl="1"/>
            <a:r>
              <a:rPr lang="en-AU" dirty="0"/>
              <a:t>You will only see the 1</a:t>
            </a:r>
            <a:r>
              <a:rPr lang="en-AU" baseline="30000" dirty="0"/>
              <a:t>st</a:t>
            </a:r>
            <a:r>
              <a:rPr lang="en-AU" dirty="0"/>
              <a:t> value of the random number.</a:t>
            </a:r>
          </a:p>
          <a:p>
            <a:r>
              <a:rPr lang="en-AU" dirty="0"/>
              <a:t>Right: The random number also runs continuously.</a:t>
            </a:r>
          </a:p>
          <a:p>
            <a:endParaRPr lang="en-AU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603" y="1886503"/>
            <a:ext cx="3613212" cy="221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83224" y="1886503"/>
            <a:ext cx="2840854" cy="2183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6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Flow with Loops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Left: The indicator reads values from the random number continuously.</a:t>
            </a:r>
          </a:p>
          <a:p>
            <a:r>
              <a:rPr lang="en-AU" dirty="0"/>
              <a:t>Right: The indicator reads only the final value of the random number generator.</a:t>
            </a:r>
          </a:p>
          <a:p>
            <a:r>
              <a:rPr lang="en-AU" dirty="0">
                <a:sym typeface="Wingdings" pitchFamily="2" charset="2"/>
              </a:rPr>
              <a:t> Loop outputs pass data out only after the loop completes all iteration!</a:t>
            </a:r>
            <a:endParaRPr lang="en-AU" dirty="0"/>
          </a:p>
          <a:p>
            <a:endParaRPr lang="en-AU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8486" y="1191237"/>
            <a:ext cx="2840854" cy="2183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38834" y="1191236"/>
            <a:ext cx="3808521" cy="218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90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Shift Registers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To transfer values </a:t>
            </a:r>
            <a:r>
              <a:rPr lang="en-AU" dirty="0">
                <a:solidFill>
                  <a:schemeClr val="bg1"/>
                </a:solidFill>
              </a:rPr>
              <a:t>from one iteration of a loop to the next</a:t>
            </a:r>
            <a:r>
              <a:rPr lang="en-AU" dirty="0"/>
              <a:t>.</a:t>
            </a:r>
          </a:p>
          <a:p>
            <a:r>
              <a:rPr lang="en-AU" dirty="0"/>
              <a:t>E.g. you want to detect a change from 0 to 1.</a:t>
            </a:r>
          </a:p>
          <a:p>
            <a:pPr lvl="1"/>
            <a:r>
              <a:rPr lang="en-AU" dirty="0"/>
              <a:t>At the current instant (now) you can check: If the value now is 1 and the </a:t>
            </a:r>
            <a:r>
              <a:rPr lang="en-AU" u="sng" dirty="0"/>
              <a:t>value just before this iteration is 0</a:t>
            </a:r>
            <a:r>
              <a:rPr lang="en-AU" dirty="0"/>
              <a:t>, then the change is detected.</a:t>
            </a:r>
          </a:p>
          <a:p>
            <a:r>
              <a:rPr lang="en-AU" dirty="0"/>
              <a:t>Or you want to make a ramp up:</a:t>
            </a: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020932" y="3160458"/>
            <a:ext cx="165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tx2"/>
                </a:solidFill>
              </a:rPr>
              <a:t>Before loop begins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6448" y="3430945"/>
            <a:ext cx="1651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tx2"/>
                </a:solidFill>
              </a:rPr>
              <a:t>First iteration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3449" y="3422068"/>
            <a:ext cx="1651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tx2"/>
                </a:solidFill>
              </a:rPr>
              <a:t>Second iteration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1699" y="3808528"/>
            <a:ext cx="2317072" cy="143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0623" y="3808528"/>
            <a:ext cx="2317072" cy="143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2913" y="3808528"/>
            <a:ext cx="2317072" cy="143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47453" y="3914004"/>
            <a:ext cx="83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tx2"/>
                </a:solidFill>
              </a:rPr>
              <a:t>0 (initial value)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42982" y="4097541"/>
            <a:ext cx="23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104660" y="3977196"/>
            <a:ext cx="0" cy="300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3784133" y="3958693"/>
            <a:ext cx="1320527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784133" y="3977196"/>
            <a:ext cx="0" cy="394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96646" y="4303281"/>
            <a:ext cx="383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47269" y="4480856"/>
            <a:ext cx="23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9453" y="4472736"/>
            <a:ext cx="23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7714696" y="3969065"/>
            <a:ext cx="0" cy="300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6394169" y="3950562"/>
            <a:ext cx="1320527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394169" y="3969065"/>
            <a:ext cx="0" cy="394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44118" y="4081256"/>
            <a:ext cx="23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77245" y="4470264"/>
            <a:ext cx="23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02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5" grpId="0"/>
      <p:bldP spid="20" grpId="0"/>
      <p:bldP spid="35" grpId="0"/>
      <p:bldP spid="36" grpId="0"/>
      <p:bldP spid="40" grpId="0"/>
      <p:bldP spid="41" grpId="0"/>
    </p:bldLst>
  </p:timing>
</p:sld>
</file>

<file path=ppt/theme/theme1.xml><?xml version="1.0" encoding="utf-8"?>
<a:theme xmlns:a="http://schemas.openxmlformats.org/drawingml/2006/main" name="RMIT_TEMPLATE_MASTER_CORE_NEW_STANDARD_2013">
  <a:themeElements>
    <a:clrScheme name="Custom 1">
      <a:dk1>
        <a:srgbClr val="FFFFFF"/>
      </a:dk1>
      <a:lt1>
        <a:srgbClr val="DC291E"/>
      </a:lt1>
      <a:dk2>
        <a:srgbClr val="000000"/>
      </a:dk2>
      <a:lt2>
        <a:srgbClr val="DC291E"/>
      </a:lt2>
      <a:accent1>
        <a:srgbClr val="DC291E"/>
      </a:accent1>
      <a:accent2>
        <a:srgbClr val="000000"/>
      </a:accent2>
      <a:accent3>
        <a:srgbClr val="DC291E"/>
      </a:accent3>
      <a:accent4>
        <a:srgbClr val="000000"/>
      </a:accent4>
      <a:accent5>
        <a:srgbClr val="DC291E"/>
      </a:accent5>
      <a:accent6>
        <a:srgbClr val="000000"/>
      </a:accent6>
      <a:hlink>
        <a:srgbClr val="0000FF"/>
      </a:hlink>
      <a:folHlink>
        <a:srgbClr val="DC291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RMIT_TEMPLATE_MASTER_CORE_NEW_STANDARD_2013</Template>
  <TotalTime>2029</TotalTime>
  <Words>2481</Words>
  <Application>Microsoft Office PowerPoint</Application>
  <PresentationFormat>On-screen Show (4:3)</PresentationFormat>
  <Paragraphs>479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Times New Roman</vt:lpstr>
      <vt:lpstr>RMIT_TEMPLATE_MASTER_CORE_NEW_STANDARD_2013</vt:lpstr>
      <vt:lpstr>2_rmit_aca_template</vt:lpstr>
      <vt:lpstr>Week 2A – Introduction to LabVIEW</vt:lpstr>
      <vt:lpstr>Teaching Schedule</vt:lpstr>
      <vt:lpstr>Content</vt:lpstr>
      <vt:lpstr>While Loops</vt:lpstr>
      <vt:lpstr>For Loops</vt:lpstr>
      <vt:lpstr>Removing Structure</vt:lpstr>
      <vt:lpstr>Data Flow with Loops</vt:lpstr>
      <vt:lpstr>Data Flow with Loops</vt:lpstr>
      <vt:lpstr>Shift Registers</vt:lpstr>
      <vt:lpstr>Shift Registers</vt:lpstr>
      <vt:lpstr>Shift Registers</vt:lpstr>
      <vt:lpstr>Shift Registers</vt:lpstr>
      <vt:lpstr>If.. Then.. Else..</vt:lpstr>
      <vt:lpstr>Exercise</vt:lpstr>
      <vt:lpstr>Logic Gates</vt:lpstr>
      <vt:lpstr>Logic Gates</vt:lpstr>
      <vt:lpstr>Logic Gates</vt:lpstr>
      <vt:lpstr>Combinational Logic</vt:lpstr>
      <vt:lpstr>Exercise</vt:lpstr>
      <vt:lpstr>Case Structure</vt:lpstr>
      <vt:lpstr>Case Structure</vt:lpstr>
      <vt:lpstr>Case Structure</vt:lpstr>
      <vt:lpstr>Case Structure</vt:lpstr>
      <vt:lpstr>Case Structure</vt:lpstr>
      <vt:lpstr>Case Structure</vt:lpstr>
      <vt:lpstr>Case Structure</vt:lpstr>
      <vt:lpstr>Case Structure</vt:lpstr>
      <vt:lpstr>Case Structure</vt:lpstr>
      <vt:lpstr>Exercise</vt:lpstr>
      <vt:lpstr>Timing</vt:lpstr>
      <vt:lpstr>Timing</vt:lpstr>
      <vt:lpstr>Content</vt:lpstr>
      <vt:lpstr>Waveform Charts</vt:lpstr>
      <vt:lpstr>Waveform Charts - Options</vt:lpstr>
      <vt:lpstr>Waveform Charts - Options</vt:lpstr>
      <vt:lpstr>Multiple-Plot Chart</vt:lpstr>
      <vt:lpstr>Multiple-Plot Chart: Options</vt:lpstr>
      <vt:lpstr>Graphs</vt:lpstr>
      <vt:lpstr>Waveform Graphs</vt:lpstr>
      <vt:lpstr>Waveform Graphs</vt:lpstr>
      <vt:lpstr>Multiple-Plot Waveform Graphs</vt:lpstr>
      <vt:lpstr>Waveform Graph for Dynamic Data</vt:lpstr>
      <vt:lpstr>XY Graphs</vt:lpstr>
      <vt:lpstr>Exercise</vt:lpstr>
      <vt:lpstr>Content</vt:lpstr>
      <vt:lpstr>File Input / Output</vt:lpstr>
      <vt:lpstr>Express Writing</vt:lpstr>
      <vt:lpstr>Express Reading</vt:lpstr>
      <vt:lpstr>Writing More than 1 Data</vt:lpstr>
      <vt:lpstr>Reminder</vt:lpstr>
      <vt:lpstr> Thank you,  Questions</vt:lpstr>
    </vt:vector>
  </TitlesOfParts>
  <Company>RMIT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6 – Introduction to LabVIEW and myRIO</dc:title>
  <dc:creator>Chow Yin Lai</dc:creator>
  <cp:lastModifiedBy>Milan Simic</cp:lastModifiedBy>
  <cp:revision>186</cp:revision>
  <cp:lastPrinted>2020-03-11T04:13:54Z</cp:lastPrinted>
  <dcterms:created xsi:type="dcterms:W3CDTF">2016-02-08T03:34:34Z</dcterms:created>
  <dcterms:modified xsi:type="dcterms:W3CDTF">2020-03-19T01:46:55Z</dcterms:modified>
</cp:coreProperties>
</file>